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2"/>
  </p:notesMasterIdLst>
  <p:sldIdLst>
    <p:sldId id="257" r:id="rId2"/>
    <p:sldId id="262" r:id="rId3"/>
    <p:sldId id="263" r:id="rId4"/>
    <p:sldId id="273" r:id="rId5"/>
    <p:sldId id="264" r:id="rId6"/>
    <p:sldId id="275" r:id="rId7"/>
    <p:sldId id="276" r:id="rId8"/>
    <p:sldId id="277" r:id="rId9"/>
    <p:sldId id="265" r:id="rId10"/>
    <p:sldId id="274" r:id="rId11"/>
    <p:sldId id="266" r:id="rId12"/>
    <p:sldId id="267" r:id="rId13"/>
    <p:sldId id="268" r:id="rId14"/>
    <p:sldId id="256" r:id="rId15"/>
    <p:sldId id="258" r:id="rId16"/>
    <p:sldId id="259" r:id="rId17"/>
    <p:sldId id="260" r:id="rId18"/>
    <p:sldId id="261" r:id="rId19"/>
    <p:sldId id="271" r:id="rId20"/>
    <p:sldId id="27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42" autoAdjust="0"/>
    <p:restoredTop sz="94660"/>
  </p:normalViewPr>
  <p:slideViewPr>
    <p:cSldViewPr>
      <p:cViewPr varScale="1">
        <p:scale>
          <a:sx n="74" d="100"/>
          <a:sy n="74" d="100"/>
        </p:scale>
        <p:origin x="1458"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AF8D85-F175-46D7-9CCD-E4B0F3DED790}" type="datetimeFigureOut">
              <a:rPr lang="en-US" smtClean="0"/>
              <a:t>5/30/2017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54150E-828C-40FA-8152-2C6085DBDC6A}" type="slidenum">
              <a:rPr lang="en-US" smtClean="0"/>
              <a:t>‹#›</a:t>
            </a:fld>
            <a:endParaRPr lang="en-US" dirty="0"/>
          </a:p>
        </p:txBody>
      </p:sp>
    </p:spTree>
    <p:extLst>
      <p:ext uri="{BB962C8B-B14F-4D97-AF65-F5344CB8AC3E}">
        <p14:creationId xmlns:p14="http://schemas.microsoft.com/office/powerpoint/2010/main" val="1010777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327F5E1-388F-4B03-9B76-EE1776D3A365}" type="datetime1">
              <a:rPr lang="en-US" smtClean="0"/>
              <a:t>5/30/2017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AE9997-E43B-4452-A148-04A6293DB306}"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D909C9-A2B2-4220-807A-85D508CA3BFB}" type="datetime1">
              <a:rPr lang="en-US" smtClean="0"/>
              <a:t>5/30/2017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AE9997-E43B-4452-A148-04A6293DB30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8A5112-F7A8-453E-9716-CE2C23EBF208}" type="datetime1">
              <a:rPr lang="en-US" smtClean="0"/>
              <a:t>5/30/2017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AE9997-E43B-4452-A148-04A6293DB306}"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AAA410-3F7A-4F9B-A527-FD7C190F755F}" type="datetime1">
              <a:rPr lang="en-US" smtClean="0"/>
              <a:t>5/30/2017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AE9997-E43B-4452-A148-04A6293DB306}"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67899E-A7C8-44D9-A60D-9AE464238756}" type="datetime1">
              <a:rPr lang="en-US" smtClean="0"/>
              <a:t>5/30/2017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AE9997-E43B-4452-A148-04A6293DB306}"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F68149F-30A2-4C0A-BF50-DD85BF233BF4}" type="datetime1">
              <a:rPr lang="en-US" smtClean="0"/>
              <a:t>5/30/2017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BAE9997-E43B-4452-A148-04A6293DB306}"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2B654BE-A72A-4149-923D-10EF6F20E14D}" type="datetime1">
              <a:rPr lang="en-US" smtClean="0"/>
              <a:t>5/30/2017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BAE9997-E43B-4452-A148-04A6293DB306}"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F0E0AF-7849-46BF-A88F-F74119EB4569}" type="datetime1">
              <a:rPr lang="en-US" smtClean="0"/>
              <a:t>5/30/2017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BAE9997-E43B-4452-A148-04A6293DB306}"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4A0A88-5845-47D3-8FA9-3370729846BA}" type="datetime1">
              <a:rPr lang="en-US" smtClean="0"/>
              <a:t>5/30/2017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BAE9997-E43B-4452-A148-04A6293DB30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49D857-E6A8-4CF4-8170-EEB01DD9D882}" type="datetime1">
              <a:rPr lang="en-US" smtClean="0"/>
              <a:t>5/30/2017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BAE9997-E43B-4452-A148-04A6293DB306}" type="slidenum">
              <a:rPr lang="en-US" smtClean="0"/>
              <a:t>‹#›</a:t>
            </a:fld>
            <a:endParaRPr lang="en-US" dirty="0"/>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946732E-D886-4301-AB40-82F9C38D7EE0}" type="datetime1">
              <a:rPr lang="en-US" smtClean="0"/>
              <a:t>5/30/2017</a:t>
            </a:fld>
            <a:endParaRPr lang="en-US" dirty="0"/>
          </a:p>
        </p:txBody>
      </p:sp>
      <p:sp>
        <p:nvSpPr>
          <p:cNvPr id="9" name="Slide Number Placeholder 8"/>
          <p:cNvSpPr>
            <a:spLocks noGrp="1"/>
          </p:cNvSpPr>
          <p:nvPr>
            <p:ph type="sldNum" sz="quarter" idx="11"/>
          </p:nvPr>
        </p:nvSpPr>
        <p:spPr/>
        <p:txBody>
          <a:bodyPr/>
          <a:lstStyle/>
          <a:p>
            <a:fld id="{1BAE9997-E43B-4452-A148-04A6293DB306}"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1BAE9997-E43B-4452-A148-04A6293DB306}" type="slidenum">
              <a:rPr lang="en-US" smtClean="0"/>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798405A0-68B4-43F2-9945-F73284422FC2}" type="datetime1">
              <a:rPr lang="en-US" smtClean="0"/>
              <a:t>5/30/2017</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543800" cy="2593975"/>
          </a:xfrm>
        </p:spPr>
        <p:txBody>
          <a:bodyPr/>
          <a:lstStyle/>
          <a:p>
            <a:r>
              <a:rPr lang="en-US" dirty="0" smtClean="0"/>
              <a:t>Economic Development</a:t>
            </a:r>
            <a:endParaRPr lang="en-US" dirty="0"/>
          </a:p>
        </p:txBody>
      </p:sp>
      <p:sp>
        <p:nvSpPr>
          <p:cNvPr id="3" name="Subtitle 2"/>
          <p:cNvSpPr>
            <a:spLocks noGrp="1"/>
          </p:cNvSpPr>
          <p:nvPr>
            <p:ph type="subTitle" idx="1"/>
          </p:nvPr>
        </p:nvSpPr>
        <p:spPr>
          <a:xfrm>
            <a:off x="762000" y="3505200"/>
            <a:ext cx="6461760" cy="3124200"/>
          </a:xfrm>
        </p:spPr>
        <p:txBody>
          <a:bodyPr/>
          <a:lstStyle/>
          <a:p>
            <a:r>
              <a:rPr lang="en-US" b="1" dirty="0" smtClean="0"/>
              <a:t>Gary Parsons</a:t>
            </a:r>
            <a:endParaRPr lang="en-US" b="1" dirty="0"/>
          </a:p>
          <a:p>
            <a:endParaRPr lang="en-US" b="1" dirty="0" smtClean="0"/>
          </a:p>
          <a:p>
            <a:endParaRPr lang="en-US" b="1" dirty="0"/>
          </a:p>
          <a:p>
            <a:endParaRPr lang="en-US" b="1" dirty="0" smtClean="0"/>
          </a:p>
          <a:p>
            <a:endParaRPr lang="en-US" b="1" dirty="0"/>
          </a:p>
          <a:p>
            <a:endParaRPr lang="en-US" b="1" dirty="0" smtClean="0"/>
          </a:p>
          <a:p>
            <a:endParaRPr lang="en-US" b="1" dirty="0"/>
          </a:p>
          <a:p>
            <a:r>
              <a:rPr lang="en-US" b="1" dirty="0" smtClean="0"/>
              <a:t>May 30, 2017</a:t>
            </a:r>
            <a:endParaRPr lang="en-US" b="1" dirty="0"/>
          </a:p>
        </p:txBody>
      </p:sp>
    </p:spTree>
    <p:extLst>
      <p:ext uri="{BB962C8B-B14F-4D97-AF65-F5344CB8AC3E}">
        <p14:creationId xmlns:p14="http://schemas.microsoft.com/office/powerpoint/2010/main" val="6375067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Goals for 2017-2018 </a:t>
            </a:r>
            <a:endParaRPr lang="en-US" b="1" dirty="0"/>
          </a:p>
        </p:txBody>
      </p:sp>
      <p:sp>
        <p:nvSpPr>
          <p:cNvPr id="3" name="Content Placeholder 2"/>
          <p:cNvSpPr>
            <a:spLocks noGrp="1"/>
          </p:cNvSpPr>
          <p:nvPr>
            <p:ph idx="1"/>
          </p:nvPr>
        </p:nvSpPr>
        <p:spPr>
          <a:xfrm>
            <a:off x="0" y="1295400"/>
            <a:ext cx="8458200" cy="5562600"/>
          </a:xfrm>
        </p:spPr>
        <p:txBody>
          <a:bodyPr>
            <a:noAutofit/>
          </a:bodyPr>
          <a:lstStyle/>
          <a:p>
            <a:pPr algn="just">
              <a:spcBef>
                <a:spcPts val="600"/>
              </a:spcBef>
              <a:buClrTx/>
            </a:pPr>
            <a:r>
              <a:rPr lang="en-US" sz="2600" b="1" dirty="0"/>
              <a:t>To provided assistance and support for the retention and expansion of existing </a:t>
            </a:r>
            <a:r>
              <a:rPr lang="en-US" sz="2600" b="1" dirty="0" smtClean="0"/>
              <a:t>firms </a:t>
            </a:r>
            <a:r>
              <a:rPr lang="en-US" sz="2600" b="1" dirty="0"/>
              <a:t>within the </a:t>
            </a:r>
            <a:r>
              <a:rPr lang="en-US" sz="2600" b="1" dirty="0" smtClean="0"/>
              <a:t>city. </a:t>
            </a:r>
          </a:p>
          <a:p>
            <a:pPr algn="just">
              <a:spcBef>
                <a:spcPts val="600"/>
              </a:spcBef>
              <a:buClrTx/>
            </a:pPr>
            <a:r>
              <a:rPr lang="en-US" sz="2600" b="1" dirty="0"/>
              <a:t>Continue to work with the city consultant </a:t>
            </a:r>
            <a:r>
              <a:rPr lang="en-US" sz="2600" b="1" dirty="0" smtClean="0"/>
              <a:t>and Cal Recycle </a:t>
            </a:r>
            <a:r>
              <a:rPr lang="en-US" sz="2600" b="1" dirty="0"/>
              <a:t>for the management of solid waste services within the city with the goal of meeting all </a:t>
            </a:r>
            <a:r>
              <a:rPr lang="en-US" sz="2600" b="1" dirty="0" smtClean="0"/>
              <a:t>Cal Recycle </a:t>
            </a:r>
            <a:r>
              <a:rPr lang="en-US" sz="2600" b="1" dirty="0"/>
              <a:t>requirements.  </a:t>
            </a:r>
          </a:p>
          <a:p>
            <a:pPr algn="just">
              <a:spcBef>
                <a:spcPts val="600"/>
              </a:spcBef>
              <a:buClrTx/>
            </a:pPr>
            <a:r>
              <a:rPr lang="en-US" sz="2600" b="1" dirty="0"/>
              <a:t>To aid other departments with potential funding and assistance in achieving their goals and objectives. </a:t>
            </a:r>
            <a:endParaRPr lang="en-US" sz="2600" b="1" dirty="0" smtClean="0"/>
          </a:p>
          <a:p>
            <a:pPr algn="just">
              <a:spcBef>
                <a:spcPts val="600"/>
              </a:spcBef>
              <a:buClrTx/>
            </a:pPr>
            <a:r>
              <a:rPr lang="en-US" sz="2600" b="1" dirty="0"/>
              <a:t>To bring in </a:t>
            </a:r>
            <a:r>
              <a:rPr lang="en-US" sz="2600" b="1" dirty="0" smtClean="0"/>
              <a:t>new senior housing development to </a:t>
            </a:r>
            <a:r>
              <a:rPr lang="en-US" sz="2600" b="1" dirty="0"/>
              <a:t>the community</a:t>
            </a:r>
            <a:r>
              <a:rPr lang="en-US" sz="2600" b="1" dirty="0" smtClean="0"/>
              <a:t>.</a:t>
            </a:r>
            <a:endParaRPr lang="en-US" sz="2600" b="1" dirty="0"/>
          </a:p>
          <a:p>
            <a:pPr algn="just">
              <a:spcBef>
                <a:spcPts val="0"/>
              </a:spcBef>
              <a:spcAft>
                <a:spcPts val="600"/>
              </a:spcAft>
            </a:pPr>
            <a:endParaRPr lang="en-US" sz="2400" b="1" dirty="0"/>
          </a:p>
          <a:p>
            <a:pPr algn="just">
              <a:spcBef>
                <a:spcPts val="0"/>
              </a:spcBef>
              <a:spcAft>
                <a:spcPts val="600"/>
              </a:spcAft>
            </a:pPr>
            <a:endParaRPr lang="en-US" sz="2400" b="1" dirty="0" smtClean="0"/>
          </a:p>
        </p:txBody>
      </p:sp>
      <p:sp>
        <p:nvSpPr>
          <p:cNvPr id="5" name="Slide Number Placeholder 4"/>
          <p:cNvSpPr>
            <a:spLocks noGrp="1"/>
          </p:cNvSpPr>
          <p:nvPr>
            <p:ph type="sldNum" sz="quarter" idx="12"/>
          </p:nvPr>
        </p:nvSpPr>
        <p:spPr/>
        <p:txBody>
          <a:bodyPr/>
          <a:lstStyle/>
          <a:p>
            <a:fld id="{1BAE9997-E43B-4452-A148-04A6293DB306}" type="slidenum">
              <a:rPr lang="en-US" smtClean="0"/>
              <a:t>10</a:t>
            </a:fld>
            <a:endParaRPr lang="en-US" dirty="0"/>
          </a:p>
        </p:txBody>
      </p:sp>
    </p:spTree>
    <p:extLst>
      <p:ext uri="{BB962C8B-B14F-4D97-AF65-F5344CB8AC3E}">
        <p14:creationId xmlns:p14="http://schemas.microsoft.com/office/powerpoint/2010/main" val="20720314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Goals for 2017-2018 </a:t>
            </a:r>
            <a:endParaRPr lang="en-US" b="1" dirty="0"/>
          </a:p>
        </p:txBody>
      </p:sp>
      <p:sp>
        <p:nvSpPr>
          <p:cNvPr id="3" name="Content Placeholder 2"/>
          <p:cNvSpPr>
            <a:spLocks noGrp="1"/>
          </p:cNvSpPr>
          <p:nvPr>
            <p:ph idx="1"/>
          </p:nvPr>
        </p:nvSpPr>
        <p:spPr>
          <a:xfrm>
            <a:off x="0" y="1219200"/>
            <a:ext cx="8382000" cy="5638800"/>
          </a:xfrm>
        </p:spPr>
        <p:txBody>
          <a:bodyPr>
            <a:normAutofit/>
          </a:bodyPr>
          <a:lstStyle/>
          <a:p>
            <a:pPr algn="just">
              <a:spcBef>
                <a:spcPts val="600"/>
              </a:spcBef>
              <a:buClrTx/>
            </a:pPr>
            <a:r>
              <a:rPr lang="en-US" sz="2600" b="1" dirty="0" smtClean="0"/>
              <a:t>To </a:t>
            </a:r>
            <a:r>
              <a:rPr lang="en-US" sz="2600" b="1" dirty="0"/>
              <a:t>implement </a:t>
            </a:r>
            <a:r>
              <a:rPr lang="en-US" sz="2600" b="1" dirty="0" smtClean="0"/>
              <a:t>a city assistance </a:t>
            </a:r>
            <a:r>
              <a:rPr lang="en-US" sz="2600" b="1" dirty="0"/>
              <a:t>program to aid existing </a:t>
            </a:r>
            <a:r>
              <a:rPr lang="en-US" sz="2600" b="1" dirty="0" smtClean="0"/>
              <a:t>firms </a:t>
            </a:r>
            <a:r>
              <a:rPr lang="en-US" sz="2600" b="1" dirty="0"/>
              <a:t>within the city with equipment  </a:t>
            </a:r>
            <a:r>
              <a:rPr lang="en-US" sz="2600" b="1" dirty="0" smtClean="0"/>
              <a:t>purchases </a:t>
            </a:r>
            <a:r>
              <a:rPr lang="en-US" sz="2600" b="1" dirty="0"/>
              <a:t>and location </a:t>
            </a:r>
            <a:r>
              <a:rPr lang="en-US" sz="2600" b="1" dirty="0" smtClean="0"/>
              <a:t>needs to enhance existing employee retention requirements – NAWS, RRH, SSUSD, Cerro Coso, etc. </a:t>
            </a:r>
          </a:p>
          <a:p>
            <a:pPr algn="just">
              <a:spcBef>
                <a:spcPts val="600"/>
              </a:spcBef>
              <a:buClrTx/>
            </a:pPr>
            <a:r>
              <a:rPr lang="en-US" sz="2600" b="1" dirty="0" smtClean="0"/>
              <a:t>Provide oversight and management to the development of the Indian Casino and Entertainment Complex. </a:t>
            </a:r>
          </a:p>
          <a:p>
            <a:pPr algn="just">
              <a:spcBef>
                <a:spcPts val="600"/>
              </a:spcBef>
              <a:buClrTx/>
            </a:pPr>
            <a:r>
              <a:rPr lang="en-US" sz="2600" b="1" dirty="0"/>
              <a:t> </a:t>
            </a:r>
            <a:r>
              <a:rPr lang="en-US" sz="2600" b="1" dirty="0" smtClean="0"/>
              <a:t>To help gather and provide community input into the TIER process on behalf of the city </a:t>
            </a:r>
            <a:r>
              <a:rPr lang="en-US" sz="2600" b="1" dirty="0"/>
              <a:t>for the Indian Casino and Entertainment </a:t>
            </a:r>
            <a:r>
              <a:rPr lang="en-US" sz="2600" b="1" dirty="0" smtClean="0"/>
              <a:t>Complex.  Confirm and monitor that the development of the project is going as planned and promised.</a:t>
            </a:r>
            <a:endParaRPr lang="en-US" sz="2600" dirty="0"/>
          </a:p>
          <a:p>
            <a:endParaRPr lang="en-US" dirty="0"/>
          </a:p>
        </p:txBody>
      </p:sp>
      <p:sp>
        <p:nvSpPr>
          <p:cNvPr id="5" name="Slide Number Placeholder 4"/>
          <p:cNvSpPr>
            <a:spLocks noGrp="1"/>
          </p:cNvSpPr>
          <p:nvPr>
            <p:ph type="sldNum" sz="quarter" idx="12"/>
          </p:nvPr>
        </p:nvSpPr>
        <p:spPr/>
        <p:txBody>
          <a:bodyPr/>
          <a:lstStyle/>
          <a:p>
            <a:fld id="{1BAE9997-E43B-4452-A148-04A6293DB306}" type="slidenum">
              <a:rPr lang="en-US" smtClean="0"/>
              <a:t>11</a:t>
            </a:fld>
            <a:endParaRPr lang="en-US" dirty="0"/>
          </a:p>
        </p:txBody>
      </p:sp>
    </p:spTree>
    <p:extLst>
      <p:ext uri="{BB962C8B-B14F-4D97-AF65-F5344CB8AC3E}">
        <p14:creationId xmlns:p14="http://schemas.microsoft.com/office/powerpoint/2010/main" val="8519655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Goals for 2017-2018</a:t>
            </a:r>
            <a:endParaRPr lang="en-US" b="1" dirty="0"/>
          </a:p>
        </p:txBody>
      </p:sp>
      <p:sp>
        <p:nvSpPr>
          <p:cNvPr id="3" name="Content Placeholder 2"/>
          <p:cNvSpPr>
            <a:spLocks noGrp="1"/>
          </p:cNvSpPr>
          <p:nvPr>
            <p:ph idx="1"/>
          </p:nvPr>
        </p:nvSpPr>
        <p:spPr>
          <a:xfrm>
            <a:off x="0" y="1295400"/>
            <a:ext cx="8382000" cy="5562600"/>
          </a:xfrm>
        </p:spPr>
        <p:txBody>
          <a:bodyPr>
            <a:normAutofit/>
          </a:bodyPr>
          <a:lstStyle/>
          <a:p>
            <a:pPr algn="just">
              <a:spcBef>
                <a:spcPts val="600"/>
              </a:spcBef>
              <a:buClrTx/>
            </a:pPr>
            <a:r>
              <a:rPr lang="en-US" sz="2600" b="1" dirty="0" smtClean="0"/>
              <a:t>To act as technical staff  for the continuing RDA wind down and to interact with the DOF, Oversight Board  and legal counsel . To develop next years ROPS request on behalf of the Agency. </a:t>
            </a:r>
          </a:p>
          <a:p>
            <a:pPr algn="just">
              <a:spcBef>
                <a:spcPts val="600"/>
              </a:spcBef>
              <a:buClrTx/>
            </a:pPr>
            <a:r>
              <a:rPr lang="en-US" sz="2600" b="1" dirty="0" smtClean="0"/>
              <a:t>To work with staff, council and bond counsel in the management of the correct uses of TAB funds and assistance in the budgeting of TAB funds .</a:t>
            </a:r>
          </a:p>
          <a:p>
            <a:pPr algn="just">
              <a:spcBef>
                <a:spcPts val="600"/>
              </a:spcBef>
              <a:buClrTx/>
            </a:pPr>
            <a:r>
              <a:rPr lang="en-US" sz="2600" b="1" dirty="0" smtClean="0"/>
              <a:t> To represent city staff at several community working groups and committees. </a:t>
            </a:r>
          </a:p>
        </p:txBody>
      </p:sp>
      <p:sp>
        <p:nvSpPr>
          <p:cNvPr id="5" name="Slide Number Placeholder 4"/>
          <p:cNvSpPr>
            <a:spLocks noGrp="1"/>
          </p:cNvSpPr>
          <p:nvPr>
            <p:ph type="sldNum" sz="quarter" idx="12"/>
          </p:nvPr>
        </p:nvSpPr>
        <p:spPr/>
        <p:txBody>
          <a:bodyPr/>
          <a:lstStyle/>
          <a:p>
            <a:fld id="{1BAE9997-E43B-4452-A148-04A6293DB306}" type="slidenum">
              <a:rPr lang="en-US" smtClean="0"/>
              <a:t>12</a:t>
            </a:fld>
            <a:endParaRPr lang="en-US" dirty="0"/>
          </a:p>
        </p:txBody>
      </p:sp>
    </p:spTree>
    <p:extLst>
      <p:ext uri="{BB962C8B-B14F-4D97-AF65-F5344CB8AC3E}">
        <p14:creationId xmlns:p14="http://schemas.microsoft.com/office/powerpoint/2010/main" val="26287262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BAE9997-E43B-4452-A148-04A6293DB306}" type="slidenum">
              <a:rPr lang="en-US" smtClean="0"/>
              <a:t>13</a:t>
            </a:fld>
            <a:endParaRPr lang="en-US" dirty="0"/>
          </a:p>
        </p:txBody>
      </p:sp>
      <p:sp>
        <p:nvSpPr>
          <p:cNvPr id="5" name="TextBox 4"/>
          <p:cNvSpPr txBox="1"/>
          <p:nvPr/>
        </p:nvSpPr>
        <p:spPr>
          <a:xfrm>
            <a:off x="4648200" y="5334000"/>
            <a:ext cx="3657600" cy="369332"/>
          </a:xfrm>
          <a:prstGeom prst="rect">
            <a:avLst/>
          </a:prstGeom>
          <a:noFill/>
        </p:spPr>
        <p:txBody>
          <a:bodyPr wrap="square" rtlCol="0">
            <a:spAutoFit/>
          </a:bodyPr>
          <a:lstStyle/>
          <a:p>
            <a:r>
              <a:rPr lang="en-US" dirty="0" smtClean="0"/>
              <a:t>*PAGE INTENTIONALLY LEFT BLANK</a:t>
            </a:r>
            <a:endParaRPr lang="en-US" dirty="0"/>
          </a:p>
        </p:txBody>
      </p:sp>
    </p:spTree>
    <p:extLst>
      <p:ext uri="{BB962C8B-B14F-4D97-AF65-F5344CB8AC3E}">
        <p14:creationId xmlns:p14="http://schemas.microsoft.com/office/powerpoint/2010/main" val="13289323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extLst>
              <p:ext uri="{D42A27DB-BD31-4B8C-83A1-F6EECF244321}">
                <p14:modId xmlns:p14="http://schemas.microsoft.com/office/powerpoint/2010/main" val="382935671"/>
              </p:ext>
            </p:extLst>
          </p:nvPr>
        </p:nvGraphicFramePr>
        <p:xfrm>
          <a:off x="304800" y="152400"/>
          <a:ext cx="7908925" cy="7599363"/>
        </p:xfrm>
        <a:graphic>
          <a:graphicData uri="http://schemas.openxmlformats.org/presentationml/2006/ole">
            <mc:AlternateContent xmlns:mc="http://schemas.openxmlformats.org/markup-compatibility/2006">
              <mc:Choice xmlns:v="urn:schemas-microsoft-com:vml" Requires="v">
                <p:oleObj spid="_x0000_s1077" name="Worksheet" r:id="rId3" imgW="5114967" imgH="4210110" progId="Excel.Sheet.12">
                  <p:embed/>
                </p:oleObj>
              </mc:Choice>
              <mc:Fallback>
                <p:oleObj name="Worksheet" r:id="rId3" imgW="5114967" imgH="4210110" progId="Excel.Sheet.12">
                  <p:embed/>
                  <p:pic>
                    <p:nvPicPr>
                      <p:cNvPr id="0" name=""/>
                      <p:cNvPicPr/>
                      <p:nvPr/>
                    </p:nvPicPr>
                    <p:blipFill>
                      <a:blip r:embed="rId4"/>
                      <a:stretch>
                        <a:fillRect/>
                      </a:stretch>
                    </p:blipFill>
                    <p:spPr>
                      <a:xfrm>
                        <a:off x="304800" y="152400"/>
                        <a:ext cx="7908925" cy="7599363"/>
                      </a:xfrm>
                      <a:prstGeom prst="rect">
                        <a:avLst/>
                      </a:prstGeom>
                    </p:spPr>
                  </p:pic>
                </p:oleObj>
              </mc:Fallback>
            </mc:AlternateContent>
          </a:graphicData>
        </a:graphic>
      </p:graphicFrame>
      <p:sp>
        <p:nvSpPr>
          <p:cNvPr id="5" name="Slide Number Placeholder 4"/>
          <p:cNvSpPr>
            <a:spLocks noGrp="1"/>
          </p:cNvSpPr>
          <p:nvPr>
            <p:ph type="sldNum" sz="quarter" idx="12"/>
          </p:nvPr>
        </p:nvSpPr>
        <p:spPr>
          <a:xfrm>
            <a:off x="8531788" y="5648960"/>
            <a:ext cx="548640" cy="396240"/>
          </a:xfrm>
        </p:spPr>
        <p:txBody>
          <a:bodyPr/>
          <a:lstStyle/>
          <a:p>
            <a:fld id="{1BAE9997-E43B-4452-A148-04A6293DB306}" type="slidenum">
              <a:rPr lang="en-US" smtClean="0"/>
              <a:t>14</a:t>
            </a:fld>
            <a:endParaRPr lang="en-US" dirty="0"/>
          </a:p>
        </p:txBody>
      </p:sp>
    </p:spTree>
    <p:extLst>
      <p:ext uri="{BB962C8B-B14F-4D97-AF65-F5344CB8AC3E}">
        <p14:creationId xmlns:p14="http://schemas.microsoft.com/office/powerpoint/2010/main" val="23242051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762000"/>
            <a:ext cx="8458200" cy="6553200"/>
          </a:xfrm>
        </p:spPr>
        <p:txBody>
          <a:bodyPr/>
          <a:lstStyle/>
          <a:p>
            <a:r>
              <a:rPr lang="en-US" sz="3800" b="1" u="sng" dirty="0" smtClean="0"/>
              <a:t>Professional Services - $129,857 </a:t>
            </a:r>
            <a:r>
              <a:rPr lang="en-US" sz="3800" b="1" dirty="0" smtClean="0"/>
              <a:t/>
            </a:r>
            <a:br>
              <a:rPr lang="en-US" sz="3800" b="1" dirty="0" smtClean="0"/>
            </a:br>
            <a:r>
              <a:rPr lang="en-US" sz="3800" b="1" dirty="0" smtClean="0"/>
              <a:t/>
            </a:r>
            <a:br>
              <a:rPr lang="en-US" sz="3800" b="1" dirty="0" smtClean="0"/>
            </a:br>
            <a:r>
              <a:rPr lang="en-US" sz="3800" b="1" dirty="0" smtClean="0"/>
              <a:t> - Kosmont (Retail) - $50,000</a:t>
            </a:r>
            <a:br>
              <a:rPr lang="en-US" sz="3800" b="1" dirty="0" smtClean="0"/>
            </a:br>
            <a:r>
              <a:rPr lang="en-US" sz="3800" b="1" dirty="0" smtClean="0"/>
              <a:t> - Buxton (Retail) - $50,000</a:t>
            </a:r>
            <a:br>
              <a:rPr lang="en-US" sz="3800" b="1" dirty="0" smtClean="0"/>
            </a:br>
            <a:r>
              <a:rPr lang="en-US" sz="3800" b="1" dirty="0" smtClean="0"/>
              <a:t> - Appraisals- $25,000</a:t>
            </a:r>
            <a:br>
              <a:rPr lang="en-US" sz="3800" b="1" dirty="0" smtClean="0"/>
            </a:br>
            <a:r>
              <a:rPr lang="en-US" sz="3800" b="1" dirty="0" smtClean="0"/>
              <a:t>- Misc. -$4857</a:t>
            </a:r>
            <a:br>
              <a:rPr lang="en-US" sz="3800" b="1" dirty="0" smtClean="0"/>
            </a:br>
            <a:r>
              <a:rPr lang="en-US" sz="3800" b="1" dirty="0" smtClean="0"/>
              <a:t/>
            </a:r>
            <a:br>
              <a:rPr lang="en-US" sz="3800" b="1" dirty="0" smtClean="0"/>
            </a:br>
            <a:r>
              <a:rPr lang="en-US" sz="3800" b="1" dirty="0" smtClean="0"/>
              <a:t/>
            </a:r>
            <a:br>
              <a:rPr lang="en-US" sz="3800" b="1" dirty="0" smtClean="0"/>
            </a:br>
            <a:endParaRPr lang="en-US" sz="3800" dirty="0"/>
          </a:p>
        </p:txBody>
      </p:sp>
      <p:sp>
        <p:nvSpPr>
          <p:cNvPr id="3" name="Slide Number Placeholder 4"/>
          <p:cNvSpPr>
            <a:spLocks noGrp="1"/>
          </p:cNvSpPr>
          <p:nvPr>
            <p:ph type="sldNum" sz="quarter" idx="12"/>
          </p:nvPr>
        </p:nvSpPr>
        <p:spPr>
          <a:xfrm>
            <a:off x="8531788" y="5648960"/>
            <a:ext cx="548640" cy="396240"/>
          </a:xfrm>
        </p:spPr>
        <p:txBody>
          <a:bodyPr/>
          <a:lstStyle/>
          <a:p>
            <a:fld id="{1BAE9997-E43B-4452-A148-04A6293DB306}" type="slidenum">
              <a:rPr lang="en-US" smtClean="0"/>
              <a:t>15</a:t>
            </a:fld>
            <a:endParaRPr lang="en-US" dirty="0"/>
          </a:p>
        </p:txBody>
      </p:sp>
    </p:spTree>
    <p:extLst>
      <p:ext uri="{BB962C8B-B14F-4D97-AF65-F5344CB8AC3E}">
        <p14:creationId xmlns:p14="http://schemas.microsoft.com/office/powerpoint/2010/main" val="36114628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990600"/>
            <a:ext cx="8001000" cy="5257800"/>
          </a:xfrm>
        </p:spPr>
        <p:txBody>
          <a:bodyPr/>
          <a:lstStyle/>
          <a:p>
            <a:r>
              <a:rPr lang="en-US" sz="4000" b="1" u="sng" dirty="0" smtClean="0"/>
              <a:t>Trainings / Meetings - $5,000</a:t>
            </a:r>
            <a:r>
              <a:rPr lang="en-US" sz="4000" b="1" dirty="0" smtClean="0"/>
              <a:t/>
            </a:r>
            <a:br>
              <a:rPr lang="en-US" sz="4000" b="1" dirty="0" smtClean="0"/>
            </a:br>
            <a:r>
              <a:rPr lang="en-US" sz="4000" b="1" dirty="0" smtClean="0"/>
              <a:t/>
            </a:r>
            <a:br>
              <a:rPr lang="en-US" sz="4000" b="1" dirty="0" smtClean="0"/>
            </a:br>
            <a:r>
              <a:rPr lang="en-US" sz="4000" b="1" dirty="0" smtClean="0"/>
              <a:t>  - 10 Misc. E.D. meeting and  </a:t>
            </a:r>
            <a:br>
              <a:rPr lang="en-US" sz="4000" b="1" dirty="0" smtClean="0"/>
            </a:br>
            <a:r>
              <a:rPr lang="en-US" sz="4000" b="1" dirty="0"/>
              <a:t> </a:t>
            </a:r>
            <a:r>
              <a:rPr lang="en-US" sz="4000" b="1" dirty="0" smtClean="0"/>
              <a:t>    conference  attendance</a:t>
            </a:r>
            <a:br>
              <a:rPr lang="en-US" sz="4000" b="1" dirty="0" smtClean="0"/>
            </a:br>
            <a:r>
              <a:rPr lang="en-US" sz="4000" b="1" dirty="0" smtClean="0"/>
              <a:t>  </a:t>
            </a:r>
            <a:r>
              <a:rPr lang="en-US" sz="4000" dirty="0" smtClean="0"/>
              <a:t>	</a:t>
            </a:r>
            <a:br>
              <a:rPr lang="en-US" sz="4000" dirty="0" smtClean="0"/>
            </a:br>
            <a:r>
              <a:rPr lang="en-US" sz="4000" dirty="0" smtClean="0"/>
              <a:t/>
            </a:r>
            <a:br>
              <a:rPr lang="en-US" sz="4000" dirty="0" smtClean="0"/>
            </a:br>
            <a:endParaRPr lang="en-US" sz="4000" dirty="0"/>
          </a:p>
        </p:txBody>
      </p:sp>
      <p:sp>
        <p:nvSpPr>
          <p:cNvPr id="3" name="Slide Number Placeholder 4"/>
          <p:cNvSpPr>
            <a:spLocks noGrp="1"/>
          </p:cNvSpPr>
          <p:nvPr>
            <p:ph type="sldNum" sz="quarter" idx="12"/>
          </p:nvPr>
        </p:nvSpPr>
        <p:spPr>
          <a:xfrm>
            <a:off x="8531788" y="5648960"/>
            <a:ext cx="548640" cy="396240"/>
          </a:xfrm>
        </p:spPr>
        <p:txBody>
          <a:bodyPr/>
          <a:lstStyle/>
          <a:p>
            <a:fld id="{1BAE9997-E43B-4452-A148-04A6293DB306}" type="slidenum">
              <a:rPr lang="en-US" smtClean="0"/>
              <a:t>16</a:t>
            </a:fld>
            <a:endParaRPr lang="en-US" dirty="0"/>
          </a:p>
        </p:txBody>
      </p:sp>
    </p:spTree>
    <p:extLst>
      <p:ext uri="{BB962C8B-B14F-4D97-AF65-F5344CB8AC3E}">
        <p14:creationId xmlns:p14="http://schemas.microsoft.com/office/powerpoint/2010/main" val="9981096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609600"/>
            <a:ext cx="8458200" cy="5257800"/>
          </a:xfrm>
        </p:spPr>
        <p:txBody>
          <a:bodyPr/>
          <a:lstStyle/>
          <a:p>
            <a:r>
              <a:rPr lang="en-US" sz="4000" b="1" u="sng" dirty="0" smtClean="0"/>
              <a:t>Advertising - $2,500</a:t>
            </a:r>
            <a:r>
              <a:rPr lang="en-US" sz="4000" b="1" dirty="0" smtClean="0"/>
              <a:t/>
            </a:r>
            <a:br>
              <a:rPr lang="en-US" sz="4000" b="1" dirty="0" smtClean="0"/>
            </a:br>
            <a:r>
              <a:rPr lang="en-US" sz="4000" b="1" dirty="0" smtClean="0"/>
              <a:t/>
            </a:r>
            <a:br>
              <a:rPr lang="en-US" sz="4000" b="1" dirty="0" smtClean="0"/>
            </a:br>
            <a:r>
              <a:rPr lang="en-US" sz="4000" b="1" dirty="0" smtClean="0"/>
              <a:t> - Literature, folders, postcards, letterhead and business cards, email and  webpage costs</a:t>
            </a:r>
            <a:br>
              <a:rPr lang="en-US" sz="4000" b="1" dirty="0" smtClean="0"/>
            </a:br>
            <a:r>
              <a:rPr lang="en-US" sz="4000" dirty="0" smtClean="0"/>
              <a:t/>
            </a:r>
            <a:br>
              <a:rPr lang="en-US" sz="4000" dirty="0" smtClean="0"/>
            </a:br>
            <a:r>
              <a:rPr lang="en-US" sz="4000" dirty="0" smtClean="0"/>
              <a:t/>
            </a:r>
            <a:br>
              <a:rPr lang="en-US" sz="4000" dirty="0" smtClean="0"/>
            </a:br>
            <a:endParaRPr lang="en-US" sz="4000" dirty="0"/>
          </a:p>
        </p:txBody>
      </p:sp>
      <p:sp>
        <p:nvSpPr>
          <p:cNvPr id="3" name="Slide Number Placeholder 4"/>
          <p:cNvSpPr>
            <a:spLocks noGrp="1"/>
          </p:cNvSpPr>
          <p:nvPr>
            <p:ph type="sldNum" sz="quarter" idx="12"/>
          </p:nvPr>
        </p:nvSpPr>
        <p:spPr>
          <a:xfrm>
            <a:off x="8531788" y="5648960"/>
            <a:ext cx="548640" cy="396240"/>
          </a:xfrm>
        </p:spPr>
        <p:txBody>
          <a:bodyPr/>
          <a:lstStyle/>
          <a:p>
            <a:fld id="{1BAE9997-E43B-4452-A148-04A6293DB306}" type="slidenum">
              <a:rPr lang="en-US" smtClean="0"/>
              <a:t>17</a:t>
            </a:fld>
            <a:endParaRPr lang="en-US" dirty="0"/>
          </a:p>
        </p:txBody>
      </p:sp>
    </p:spTree>
    <p:extLst>
      <p:ext uri="{BB962C8B-B14F-4D97-AF65-F5344CB8AC3E}">
        <p14:creationId xmlns:p14="http://schemas.microsoft.com/office/powerpoint/2010/main" val="16014869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676400"/>
            <a:ext cx="8001000" cy="5257800"/>
          </a:xfrm>
        </p:spPr>
        <p:txBody>
          <a:bodyPr/>
          <a:lstStyle/>
          <a:p>
            <a:r>
              <a:rPr lang="en-US" sz="4000" b="1" u="sng" dirty="0" smtClean="0"/>
              <a:t>Dues /  Publications - $116</a:t>
            </a:r>
            <a:r>
              <a:rPr lang="en-US" sz="4000" b="1" dirty="0" smtClean="0"/>
              <a:t/>
            </a:r>
            <a:br>
              <a:rPr lang="en-US" sz="4000" b="1" dirty="0" smtClean="0"/>
            </a:br>
            <a:r>
              <a:rPr lang="en-US" sz="4000" b="1" dirty="0" smtClean="0"/>
              <a:t/>
            </a:r>
            <a:br>
              <a:rPr lang="en-US" sz="4000" b="1" dirty="0" smtClean="0"/>
            </a:br>
            <a:r>
              <a:rPr lang="en-US" sz="4000" b="1" dirty="0" smtClean="0"/>
              <a:t> - Kern Economic Development </a:t>
            </a:r>
            <a:br>
              <a:rPr lang="en-US" sz="4000" b="1" dirty="0" smtClean="0"/>
            </a:br>
            <a:r>
              <a:rPr lang="en-US" sz="4000" b="1" dirty="0"/>
              <a:t> </a:t>
            </a:r>
            <a:r>
              <a:rPr lang="en-US" sz="4000" b="1" dirty="0" smtClean="0"/>
              <a:t>   Foundation </a:t>
            </a:r>
            <a:br>
              <a:rPr lang="en-US" sz="4000" b="1" dirty="0" smtClean="0"/>
            </a:br>
            <a:r>
              <a:rPr lang="en-US" sz="4000" b="1" dirty="0" smtClean="0"/>
              <a:t> - ICSC membership</a:t>
            </a:r>
            <a:br>
              <a:rPr lang="en-US" sz="4000" b="1" dirty="0" smtClean="0"/>
            </a:br>
            <a:r>
              <a:rPr lang="en-US" sz="4000" b="1" dirty="0" smtClean="0"/>
              <a:t> </a:t>
            </a:r>
            <a:br>
              <a:rPr lang="en-US" sz="4000" b="1" dirty="0" smtClean="0"/>
            </a:br>
            <a:r>
              <a:rPr lang="en-US" sz="4000" b="1" dirty="0" smtClean="0"/>
              <a:t/>
            </a:r>
            <a:br>
              <a:rPr lang="en-US" sz="4000" b="1" dirty="0" smtClean="0"/>
            </a:br>
            <a:endParaRPr lang="en-US" sz="4000" dirty="0"/>
          </a:p>
        </p:txBody>
      </p:sp>
      <p:sp>
        <p:nvSpPr>
          <p:cNvPr id="3" name="Slide Number Placeholder 4"/>
          <p:cNvSpPr>
            <a:spLocks noGrp="1"/>
          </p:cNvSpPr>
          <p:nvPr>
            <p:ph type="sldNum" sz="quarter" idx="12"/>
          </p:nvPr>
        </p:nvSpPr>
        <p:spPr>
          <a:xfrm>
            <a:off x="8531788" y="5648960"/>
            <a:ext cx="548640" cy="396240"/>
          </a:xfrm>
        </p:spPr>
        <p:txBody>
          <a:bodyPr/>
          <a:lstStyle/>
          <a:p>
            <a:fld id="{1BAE9997-E43B-4452-A148-04A6293DB306}" type="slidenum">
              <a:rPr lang="en-US" smtClean="0"/>
              <a:t>18</a:t>
            </a:fld>
            <a:endParaRPr lang="en-US" dirty="0"/>
          </a:p>
        </p:txBody>
      </p:sp>
    </p:spTree>
    <p:extLst>
      <p:ext uri="{BB962C8B-B14F-4D97-AF65-F5344CB8AC3E}">
        <p14:creationId xmlns:p14="http://schemas.microsoft.com/office/powerpoint/2010/main" val="29782323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BAE9997-E43B-4452-A148-04A6293DB306}" type="slidenum">
              <a:rPr lang="en-US" smtClean="0"/>
              <a:t>19</a:t>
            </a:fld>
            <a:endParaRPr lang="en-US" dirty="0"/>
          </a:p>
        </p:txBody>
      </p:sp>
    </p:spTree>
    <p:extLst>
      <p:ext uri="{BB962C8B-B14F-4D97-AF65-F5344CB8AC3E}">
        <p14:creationId xmlns:p14="http://schemas.microsoft.com/office/powerpoint/2010/main" val="22907750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382000" cy="1143000"/>
          </a:xfrm>
        </p:spPr>
        <p:txBody>
          <a:bodyPr/>
          <a:lstStyle/>
          <a:p>
            <a:r>
              <a:rPr lang="en-US" b="1" dirty="0" smtClean="0"/>
              <a:t>Mission Statement for 2017-18</a:t>
            </a:r>
            <a:endParaRPr lang="en-US" b="1" dirty="0"/>
          </a:p>
        </p:txBody>
      </p:sp>
      <p:sp>
        <p:nvSpPr>
          <p:cNvPr id="3" name="Content Placeholder 2"/>
          <p:cNvSpPr>
            <a:spLocks noGrp="1"/>
          </p:cNvSpPr>
          <p:nvPr>
            <p:ph idx="1"/>
          </p:nvPr>
        </p:nvSpPr>
        <p:spPr>
          <a:xfrm>
            <a:off x="-152400" y="1371600"/>
            <a:ext cx="8686800" cy="4800600"/>
          </a:xfrm>
        </p:spPr>
        <p:txBody>
          <a:bodyPr>
            <a:normAutofit/>
          </a:bodyPr>
          <a:lstStyle/>
          <a:p>
            <a:pPr algn="just"/>
            <a:endParaRPr lang="en-US" b="1" dirty="0" smtClean="0"/>
          </a:p>
          <a:p>
            <a:pPr marL="114300" indent="0" algn="just">
              <a:buNone/>
            </a:pPr>
            <a:r>
              <a:rPr lang="en-US" sz="3600" b="1" dirty="0" smtClean="0"/>
              <a:t>The mission of the Economic Development Department is to strengthen and diversify the economy of the city. To provide new revenue to the city general fund as well as other funds. To provide staff support for the  former Redevelopment Agency, Solid </a:t>
            </a:r>
            <a:r>
              <a:rPr lang="en-US" sz="3600" b="1" dirty="0"/>
              <a:t>W</a:t>
            </a:r>
            <a:r>
              <a:rPr lang="en-US" sz="3600" b="1" dirty="0" smtClean="0"/>
              <a:t>aste </a:t>
            </a:r>
            <a:r>
              <a:rPr lang="en-US" sz="3600" b="1" dirty="0"/>
              <a:t>C</a:t>
            </a:r>
            <a:r>
              <a:rPr lang="en-US" sz="3600" b="1" dirty="0" smtClean="0"/>
              <a:t>ity </a:t>
            </a:r>
            <a:r>
              <a:rPr lang="en-US" sz="3600" b="1" dirty="0"/>
              <a:t>S</a:t>
            </a:r>
            <a:r>
              <a:rPr lang="en-US" sz="3600" b="1" dirty="0" smtClean="0"/>
              <a:t>ervices and TAB funds. </a:t>
            </a:r>
          </a:p>
        </p:txBody>
      </p:sp>
      <p:sp>
        <p:nvSpPr>
          <p:cNvPr id="5" name="Slide Number Placeholder 4"/>
          <p:cNvSpPr>
            <a:spLocks noGrp="1"/>
          </p:cNvSpPr>
          <p:nvPr>
            <p:ph type="sldNum" sz="quarter" idx="12"/>
          </p:nvPr>
        </p:nvSpPr>
        <p:spPr/>
        <p:txBody>
          <a:bodyPr/>
          <a:lstStyle/>
          <a:p>
            <a:fld id="{1BAE9997-E43B-4452-A148-04A6293DB306}" type="slidenum">
              <a:rPr lang="en-US" smtClean="0"/>
              <a:t>2</a:t>
            </a:fld>
            <a:endParaRPr lang="en-US" dirty="0"/>
          </a:p>
        </p:txBody>
      </p:sp>
    </p:spTree>
    <p:extLst>
      <p:ext uri="{BB962C8B-B14F-4D97-AF65-F5344CB8AC3E}">
        <p14:creationId xmlns:p14="http://schemas.microsoft.com/office/powerpoint/2010/main" val="1127929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304799" y="6189006"/>
            <a:ext cx="7772401" cy="516594"/>
          </a:xfrm>
        </p:spPr>
        <p:txBody>
          <a:bodyPr/>
          <a:lstStyle/>
          <a:p>
            <a:r>
              <a:rPr lang="en-US" b="1" dirty="0" smtClean="0"/>
              <a:t>Community Development Adjusted Budget</a:t>
            </a:r>
            <a:endParaRPr lang="en-US" b="1" dirty="0"/>
          </a:p>
        </p:txBody>
      </p:sp>
      <p:sp>
        <p:nvSpPr>
          <p:cNvPr id="4" name="Slide Number Placeholder 3"/>
          <p:cNvSpPr>
            <a:spLocks noGrp="1"/>
          </p:cNvSpPr>
          <p:nvPr>
            <p:ph type="sldNum" sz="quarter" idx="12"/>
          </p:nvPr>
        </p:nvSpPr>
        <p:spPr/>
        <p:txBody>
          <a:bodyPr/>
          <a:lstStyle/>
          <a:p>
            <a:fld id="{1BAE9997-E43B-4452-A148-04A6293DB306}" type="slidenum">
              <a:rPr lang="en-US" smtClean="0"/>
              <a:t>20</a:t>
            </a:fld>
            <a:endParaRPr lang="en-US" dirty="0"/>
          </a:p>
        </p:txBody>
      </p:sp>
      <p:graphicFrame>
        <p:nvGraphicFramePr>
          <p:cNvPr id="6" name="Content Placeholder 5"/>
          <p:cNvGraphicFramePr>
            <a:graphicFrameLocks noGrp="1"/>
          </p:cNvGraphicFramePr>
          <p:nvPr>
            <p:ph sz="quarter" idx="13"/>
            <p:extLst>
              <p:ext uri="{D42A27DB-BD31-4B8C-83A1-F6EECF244321}">
                <p14:modId xmlns:p14="http://schemas.microsoft.com/office/powerpoint/2010/main" val="58541116"/>
              </p:ext>
            </p:extLst>
          </p:nvPr>
        </p:nvGraphicFramePr>
        <p:xfrm>
          <a:off x="304800" y="381000"/>
          <a:ext cx="7772400" cy="2494280"/>
        </p:xfrm>
        <a:graphic>
          <a:graphicData uri="http://schemas.openxmlformats.org/drawingml/2006/table">
            <a:tbl>
              <a:tblPr firstRow="1" bandRow="1">
                <a:tableStyleId>{5C22544A-7EE6-4342-B048-85BDC9FD1C3A}</a:tableStyleId>
              </a:tblPr>
              <a:tblGrid>
                <a:gridCol w="2286000"/>
                <a:gridCol w="1600200"/>
                <a:gridCol w="1943100"/>
                <a:gridCol w="1943100"/>
              </a:tblGrid>
              <a:tr h="370840">
                <a:tc>
                  <a:txBody>
                    <a:bodyPr/>
                    <a:lstStyle/>
                    <a:p>
                      <a:endParaRPr lang="en-US" dirty="0"/>
                    </a:p>
                  </a:txBody>
                  <a:tcPr/>
                </a:tc>
                <a:tc>
                  <a:txBody>
                    <a:bodyPr/>
                    <a:lstStyle/>
                    <a:p>
                      <a:r>
                        <a:rPr lang="en-US" dirty="0" smtClean="0"/>
                        <a:t>Requested</a:t>
                      </a:r>
                      <a:endParaRPr lang="en-US" dirty="0"/>
                    </a:p>
                  </a:txBody>
                  <a:tcPr/>
                </a:tc>
                <a:tc>
                  <a:txBody>
                    <a:bodyPr/>
                    <a:lstStyle/>
                    <a:p>
                      <a:r>
                        <a:rPr lang="en-US" dirty="0" smtClean="0"/>
                        <a:t>Reduction</a:t>
                      </a:r>
                      <a:endParaRPr lang="en-US" dirty="0"/>
                    </a:p>
                  </a:txBody>
                  <a:tcPr/>
                </a:tc>
                <a:tc>
                  <a:txBody>
                    <a:bodyPr/>
                    <a:lstStyle/>
                    <a:p>
                      <a:r>
                        <a:rPr lang="en-US" dirty="0" smtClean="0"/>
                        <a:t>Adjusted</a:t>
                      </a:r>
                      <a:endParaRPr lang="en-US" dirty="0"/>
                    </a:p>
                  </a:txBody>
                  <a:tcPr/>
                </a:tc>
              </a:tr>
              <a:tr h="370840">
                <a:tc>
                  <a:txBody>
                    <a:bodyPr/>
                    <a:lstStyle/>
                    <a:p>
                      <a:r>
                        <a:rPr lang="en-US" dirty="0" smtClean="0"/>
                        <a:t>Professional Services</a:t>
                      </a:r>
                      <a:endParaRPr lang="en-US" dirty="0"/>
                    </a:p>
                  </a:txBody>
                  <a:tcPr/>
                </a:tc>
                <a:tc>
                  <a:txBody>
                    <a:bodyPr/>
                    <a:lstStyle/>
                    <a:p>
                      <a:r>
                        <a:rPr lang="en-US" dirty="0" smtClean="0"/>
                        <a:t>$330,000</a:t>
                      </a:r>
                      <a:endParaRPr lang="en-US" dirty="0"/>
                    </a:p>
                  </a:txBody>
                  <a:tcPr/>
                </a:tc>
                <a:tc>
                  <a:txBody>
                    <a:bodyPr/>
                    <a:lstStyle/>
                    <a:p>
                      <a:r>
                        <a:rPr lang="en-US" dirty="0" smtClean="0"/>
                        <a:t>(200,143)</a:t>
                      </a:r>
                      <a:endParaRPr lang="en-US" dirty="0"/>
                    </a:p>
                  </a:txBody>
                  <a:tcPr/>
                </a:tc>
                <a:tc>
                  <a:txBody>
                    <a:bodyPr/>
                    <a:lstStyle/>
                    <a:p>
                      <a:r>
                        <a:rPr lang="en-US" dirty="0" smtClean="0"/>
                        <a:t>$129,857</a:t>
                      </a:r>
                      <a:endParaRPr lang="en-US" dirty="0"/>
                    </a:p>
                  </a:txBody>
                  <a:tcPr/>
                </a:tc>
              </a:tr>
              <a:tr h="370840">
                <a:tc>
                  <a:txBody>
                    <a:bodyPr/>
                    <a:lstStyle/>
                    <a:p>
                      <a:r>
                        <a:rPr lang="en-US" dirty="0" smtClean="0"/>
                        <a:t>Meetings</a:t>
                      </a:r>
                      <a:r>
                        <a:rPr lang="en-US" baseline="0" dirty="0" smtClean="0"/>
                        <a:t> &amp; Transportation</a:t>
                      </a:r>
                      <a:endParaRPr lang="en-US" dirty="0"/>
                    </a:p>
                  </a:txBody>
                  <a:tcPr/>
                </a:tc>
                <a:tc>
                  <a:txBody>
                    <a:bodyPr/>
                    <a:lstStyle/>
                    <a:p>
                      <a:r>
                        <a:rPr lang="en-US" dirty="0" smtClean="0"/>
                        <a:t>$15,500</a:t>
                      </a:r>
                      <a:endParaRPr lang="en-US" dirty="0"/>
                    </a:p>
                  </a:txBody>
                  <a:tcPr/>
                </a:tc>
                <a:tc>
                  <a:txBody>
                    <a:bodyPr/>
                    <a:lstStyle/>
                    <a:p>
                      <a:r>
                        <a:rPr lang="en-US" dirty="0" smtClean="0"/>
                        <a:t>(10,500)</a:t>
                      </a:r>
                      <a:endParaRPr lang="en-US" dirty="0"/>
                    </a:p>
                  </a:txBody>
                  <a:tcPr/>
                </a:tc>
                <a:tc>
                  <a:txBody>
                    <a:bodyPr/>
                    <a:lstStyle/>
                    <a:p>
                      <a:r>
                        <a:rPr lang="en-US" dirty="0" smtClean="0"/>
                        <a:t>$5,000</a:t>
                      </a:r>
                      <a:endParaRPr lang="en-US" dirty="0"/>
                    </a:p>
                  </a:txBody>
                  <a:tcPr/>
                </a:tc>
              </a:tr>
              <a:tr h="370840">
                <a:tc>
                  <a:txBody>
                    <a:bodyPr/>
                    <a:lstStyle/>
                    <a:p>
                      <a:r>
                        <a:rPr lang="en-US" dirty="0" smtClean="0"/>
                        <a:t>Communication</a:t>
                      </a:r>
                      <a:endParaRPr lang="en-US" dirty="0"/>
                    </a:p>
                  </a:txBody>
                  <a:tcPr/>
                </a:tc>
                <a:tc>
                  <a:txBody>
                    <a:bodyPr/>
                    <a:lstStyle/>
                    <a:p>
                      <a:r>
                        <a:rPr lang="en-US" dirty="0" smtClean="0"/>
                        <a:t>$7,500</a:t>
                      </a:r>
                      <a:endParaRPr lang="en-US" dirty="0"/>
                    </a:p>
                  </a:txBody>
                  <a:tcPr/>
                </a:tc>
                <a:tc>
                  <a:txBody>
                    <a:bodyPr/>
                    <a:lstStyle/>
                    <a:p>
                      <a:r>
                        <a:rPr lang="en-US" dirty="0" smtClean="0"/>
                        <a:t>(5,000)</a:t>
                      </a:r>
                      <a:endParaRPr lang="en-US" dirty="0"/>
                    </a:p>
                  </a:txBody>
                  <a:tcPr/>
                </a:tc>
                <a:tc>
                  <a:txBody>
                    <a:bodyPr/>
                    <a:lstStyle/>
                    <a:p>
                      <a:r>
                        <a:rPr lang="en-US" dirty="0" smtClean="0"/>
                        <a:t>$2,500</a:t>
                      </a:r>
                      <a:endParaRPr lang="en-US" dirty="0"/>
                    </a:p>
                  </a:txBody>
                  <a:tcPr/>
                </a:tc>
              </a:tr>
              <a:tr h="370840">
                <a:tc>
                  <a:txBody>
                    <a:bodyPr/>
                    <a:lstStyle/>
                    <a:p>
                      <a:r>
                        <a:rPr lang="en-US" dirty="0" smtClean="0"/>
                        <a:t>Dues &amp; Publications</a:t>
                      </a:r>
                      <a:endParaRPr lang="en-US" dirty="0"/>
                    </a:p>
                  </a:txBody>
                  <a:tcPr/>
                </a:tc>
                <a:tc>
                  <a:txBody>
                    <a:bodyPr/>
                    <a:lstStyle/>
                    <a:p>
                      <a:r>
                        <a:rPr lang="en-US" dirty="0" smtClean="0"/>
                        <a:t>$5,200</a:t>
                      </a:r>
                      <a:endParaRPr lang="en-US" dirty="0"/>
                    </a:p>
                  </a:txBody>
                  <a:tcPr/>
                </a:tc>
                <a:tc>
                  <a:txBody>
                    <a:bodyPr/>
                    <a:lstStyle/>
                    <a:p>
                      <a:r>
                        <a:rPr lang="en-US" dirty="0" smtClean="0"/>
                        <a:t>(5,084)</a:t>
                      </a:r>
                      <a:endParaRPr lang="en-US" dirty="0"/>
                    </a:p>
                  </a:txBody>
                  <a:tcPr/>
                </a:tc>
                <a:tc>
                  <a:txBody>
                    <a:bodyPr/>
                    <a:lstStyle/>
                    <a:p>
                      <a:r>
                        <a:rPr lang="en-US" dirty="0" smtClean="0"/>
                        <a:t>$116</a:t>
                      </a:r>
                      <a:endParaRPr lang="en-US" dirty="0"/>
                    </a:p>
                  </a:txBody>
                  <a:tcPr/>
                </a:tc>
              </a:tr>
              <a:tr h="370840">
                <a:tc>
                  <a:txBody>
                    <a:bodyPr/>
                    <a:lstStyle/>
                    <a:p>
                      <a:endParaRPr lang="en-US"/>
                    </a:p>
                  </a:txBody>
                  <a:tcPr/>
                </a:tc>
                <a:tc>
                  <a:txBody>
                    <a:bodyPr/>
                    <a:lstStyle/>
                    <a:p>
                      <a:r>
                        <a:rPr lang="en-US" b="1" dirty="0" smtClean="0"/>
                        <a:t>$358,200</a:t>
                      </a:r>
                      <a:endParaRPr lang="en-US" b="1" dirty="0"/>
                    </a:p>
                  </a:txBody>
                  <a:tcPr/>
                </a:tc>
                <a:tc>
                  <a:txBody>
                    <a:bodyPr/>
                    <a:lstStyle/>
                    <a:p>
                      <a:r>
                        <a:rPr lang="en-US" b="1" dirty="0" smtClean="0"/>
                        <a:t>(220,727)</a:t>
                      </a:r>
                      <a:endParaRPr lang="en-US" b="1" dirty="0"/>
                    </a:p>
                  </a:txBody>
                  <a:tcPr/>
                </a:tc>
                <a:tc>
                  <a:txBody>
                    <a:bodyPr/>
                    <a:lstStyle/>
                    <a:p>
                      <a:r>
                        <a:rPr lang="en-US" b="1" dirty="0" smtClean="0"/>
                        <a:t>$137,473</a:t>
                      </a:r>
                      <a:endParaRPr lang="en-US" b="1" dirty="0"/>
                    </a:p>
                  </a:txBody>
                  <a:tcPr/>
                </a:tc>
              </a:tr>
            </a:tbl>
          </a:graphicData>
        </a:graphic>
      </p:graphicFrame>
      <p:sp>
        <p:nvSpPr>
          <p:cNvPr id="7" name="TextBox 6"/>
          <p:cNvSpPr txBox="1"/>
          <p:nvPr/>
        </p:nvSpPr>
        <p:spPr>
          <a:xfrm>
            <a:off x="304799" y="3049685"/>
            <a:ext cx="7696201" cy="2923877"/>
          </a:xfrm>
          <a:prstGeom prst="rect">
            <a:avLst/>
          </a:prstGeom>
          <a:noFill/>
        </p:spPr>
        <p:txBody>
          <a:bodyPr wrap="square" rtlCol="0">
            <a:spAutoFit/>
          </a:bodyPr>
          <a:lstStyle/>
          <a:p>
            <a:r>
              <a:rPr lang="en-US" b="1" dirty="0" smtClean="0"/>
              <a:t>Requested:</a:t>
            </a:r>
          </a:p>
          <a:p>
            <a:endParaRPr lang="en-US" sz="1100" dirty="0" smtClean="0"/>
          </a:p>
          <a:p>
            <a:r>
              <a:rPr lang="en-US" b="1" dirty="0" smtClean="0"/>
              <a:t>Professional Services Reduced:</a:t>
            </a:r>
          </a:p>
          <a:p>
            <a:r>
              <a:rPr lang="en-US" dirty="0"/>
              <a:t>	</a:t>
            </a:r>
            <a:r>
              <a:rPr lang="en-US" dirty="0" smtClean="0"/>
              <a:t>Industrial Consultant $100,000</a:t>
            </a:r>
          </a:p>
          <a:p>
            <a:r>
              <a:rPr lang="en-US" dirty="0"/>
              <a:t>	</a:t>
            </a:r>
            <a:r>
              <a:rPr lang="en-US" dirty="0" smtClean="0"/>
              <a:t>Stats $35,000</a:t>
            </a:r>
          </a:p>
          <a:p>
            <a:r>
              <a:rPr lang="en-US" dirty="0"/>
              <a:t>	</a:t>
            </a:r>
            <a:r>
              <a:rPr lang="en-US" dirty="0" smtClean="0"/>
              <a:t>Appraisals $15,143</a:t>
            </a:r>
          </a:p>
          <a:p>
            <a:endParaRPr lang="en-US" sz="1100" dirty="0" smtClean="0"/>
          </a:p>
          <a:p>
            <a:r>
              <a:rPr lang="en-US" b="1" dirty="0" smtClean="0"/>
              <a:t>Transportation, Training and Travel Reduced:</a:t>
            </a:r>
          </a:p>
          <a:p>
            <a:r>
              <a:rPr lang="en-US" dirty="0" smtClean="0"/>
              <a:t>	2 ICSC Shows $4500</a:t>
            </a:r>
          </a:p>
          <a:p>
            <a:r>
              <a:rPr lang="en-US" dirty="0" smtClean="0"/>
              <a:t>	1 CAL ED $1500</a:t>
            </a:r>
          </a:p>
          <a:p>
            <a:r>
              <a:rPr lang="en-US" dirty="0" smtClean="0"/>
              <a:t>	3 CEQA Training $4500</a:t>
            </a:r>
          </a:p>
        </p:txBody>
      </p:sp>
    </p:spTree>
    <p:extLst>
      <p:ext uri="{BB962C8B-B14F-4D97-AF65-F5344CB8AC3E}">
        <p14:creationId xmlns:p14="http://schemas.microsoft.com/office/powerpoint/2010/main" val="439127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401762"/>
          </a:xfrm>
        </p:spPr>
        <p:txBody>
          <a:bodyPr/>
          <a:lstStyle/>
          <a:p>
            <a:pPr algn="ctr"/>
            <a:r>
              <a:rPr lang="en-US" b="1" dirty="0" smtClean="0"/>
              <a:t>2016 Accomplishments and Achievements </a:t>
            </a:r>
            <a:endParaRPr lang="en-US" b="1" dirty="0"/>
          </a:p>
        </p:txBody>
      </p:sp>
      <p:sp>
        <p:nvSpPr>
          <p:cNvPr id="3" name="Content Placeholder 2"/>
          <p:cNvSpPr>
            <a:spLocks noGrp="1"/>
          </p:cNvSpPr>
          <p:nvPr>
            <p:ph idx="1"/>
          </p:nvPr>
        </p:nvSpPr>
        <p:spPr>
          <a:xfrm>
            <a:off x="152400" y="1676400"/>
            <a:ext cx="8305800" cy="5334000"/>
          </a:xfrm>
        </p:spPr>
        <p:txBody>
          <a:bodyPr>
            <a:noAutofit/>
          </a:bodyPr>
          <a:lstStyle/>
          <a:p>
            <a:pPr algn="just">
              <a:spcBef>
                <a:spcPts val="600"/>
              </a:spcBef>
              <a:buClrTx/>
            </a:pPr>
            <a:r>
              <a:rPr lang="en-US" sz="2600" b="1" dirty="0" smtClean="0"/>
              <a:t>Opening of Walmart Super Center</a:t>
            </a:r>
          </a:p>
          <a:p>
            <a:pPr algn="just">
              <a:spcBef>
                <a:spcPts val="600"/>
              </a:spcBef>
              <a:buClrTx/>
            </a:pPr>
            <a:r>
              <a:rPr lang="en-US" sz="2600" b="1" dirty="0" smtClean="0"/>
              <a:t>Opening of three new retail stores in old Mervyns building- Marshalls, Famous Footwear and Joann’s</a:t>
            </a:r>
          </a:p>
          <a:p>
            <a:pPr algn="just">
              <a:spcBef>
                <a:spcPts val="600"/>
              </a:spcBef>
              <a:buClrTx/>
            </a:pPr>
            <a:r>
              <a:rPr lang="en-US" sz="2600" b="1" dirty="0" smtClean="0"/>
              <a:t>Provided </a:t>
            </a:r>
            <a:r>
              <a:rPr lang="en-US" sz="2600" b="1" dirty="0"/>
              <a:t>assistance to the RACVB on the </a:t>
            </a:r>
            <a:r>
              <a:rPr lang="en-US" sz="2600" b="1" dirty="0" smtClean="0"/>
              <a:t>establishment </a:t>
            </a:r>
            <a:r>
              <a:rPr lang="en-US" sz="2600" b="1" dirty="0"/>
              <a:t>of   community entrance signage off of Hwy 395</a:t>
            </a:r>
            <a:r>
              <a:rPr lang="en-US" sz="2600" b="1" dirty="0" smtClean="0"/>
              <a:t>.</a:t>
            </a:r>
            <a:endParaRPr lang="en-US" sz="2600" b="1" dirty="0"/>
          </a:p>
        </p:txBody>
      </p:sp>
      <p:sp>
        <p:nvSpPr>
          <p:cNvPr id="5" name="Slide Number Placeholder 4"/>
          <p:cNvSpPr>
            <a:spLocks noGrp="1"/>
          </p:cNvSpPr>
          <p:nvPr>
            <p:ph type="sldNum" sz="quarter" idx="12"/>
          </p:nvPr>
        </p:nvSpPr>
        <p:spPr/>
        <p:txBody>
          <a:bodyPr/>
          <a:lstStyle/>
          <a:p>
            <a:fld id="{1BAE9997-E43B-4452-A148-04A6293DB306}" type="slidenum">
              <a:rPr lang="en-US" smtClean="0"/>
              <a:t>3</a:t>
            </a:fld>
            <a:endParaRPr lang="en-US" dirty="0"/>
          </a:p>
        </p:txBody>
      </p:sp>
    </p:spTree>
    <p:extLst>
      <p:ext uri="{BB962C8B-B14F-4D97-AF65-F5344CB8AC3E}">
        <p14:creationId xmlns:p14="http://schemas.microsoft.com/office/powerpoint/2010/main" val="37388270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401762"/>
          </a:xfrm>
        </p:spPr>
        <p:txBody>
          <a:bodyPr/>
          <a:lstStyle/>
          <a:p>
            <a:pPr algn="ctr"/>
            <a:r>
              <a:rPr lang="en-US" b="1" dirty="0" smtClean="0"/>
              <a:t>2016 Accomplishments and Achievements </a:t>
            </a:r>
            <a:endParaRPr lang="en-US" b="1" dirty="0"/>
          </a:p>
        </p:txBody>
      </p:sp>
      <p:sp>
        <p:nvSpPr>
          <p:cNvPr id="3" name="Content Placeholder 2"/>
          <p:cNvSpPr>
            <a:spLocks noGrp="1"/>
          </p:cNvSpPr>
          <p:nvPr>
            <p:ph idx="1"/>
          </p:nvPr>
        </p:nvSpPr>
        <p:spPr>
          <a:xfrm>
            <a:off x="152400" y="1676400"/>
            <a:ext cx="8305800" cy="5334000"/>
          </a:xfrm>
        </p:spPr>
        <p:txBody>
          <a:bodyPr>
            <a:normAutofit/>
          </a:bodyPr>
          <a:lstStyle/>
          <a:p>
            <a:pPr algn="just">
              <a:spcBef>
                <a:spcPts val="600"/>
              </a:spcBef>
              <a:buClrTx/>
            </a:pPr>
            <a:r>
              <a:rPr lang="en-US" sz="2600" b="1" dirty="0" smtClean="0"/>
              <a:t>Monitoring and staff assistance to exiting  new start ups funded through TAB grants  </a:t>
            </a:r>
          </a:p>
          <a:p>
            <a:pPr algn="just">
              <a:spcBef>
                <a:spcPts val="600"/>
              </a:spcBef>
              <a:buClrTx/>
            </a:pPr>
            <a:r>
              <a:rPr lang="en-US" sz="2600" b="1" dirty="0"/>
              <a:t>Negotiation of  an Indian Casino and Entertainment Complex -including a Municipal service agreement and  proposed land sale agreement. </a:t>
            </a:r>
            <a:endParaRPr lang="en-US" sz="2600" b="1" dirty="0" smtClean="0"/>
          </a:p>
          <a:p>
            <a:pPr algn="just">
              <a:spcBef>
                <a:spcPts val="600"/>
              </a:spcBef>
              <a:buClrTx/>
            </a:pPr>
            <a:r>
              <a:rPr lang="en-US" sz="2600" b="1" dirty="0"/>
              <a:t>Provided  staff assistance and support to several small exiting businesses within the community</a:t>
            </a:r>
            <a:r>
              <a:rPr lang="en-US" sz="2600" b="1" dirty="0" smtClean="0"/>
              <a:t>.</a:t>
            </a:r>
          </a:p>
          <a:p>
            <a:pPr algn="just">
              <a:spcBef>
                <a:spcPts val="600"/>
              </a:spcBef>
              <a:buClrTx/>
            </a:pPr>
            <a:r>
              <a:rPr lang="en-US" sz="2600" b="1" dirty="0"/>
              <a:t>Sale of city property within the former business park </a:t>
            </a:r>
            <a:r>
              <a:rPr lang="en-US" sz="2600" b="1" dirty="0" smtClean="0"/>
              <a:t>for several </a:t>
            </a:r>
            <a:r>
              <a:rPr lang="en-US" sz="2600" b="1" smtClean="0"/>
              <a:t>million dollars to </a:t>
            </a:r>
            <a:r>
              <a:rPr lang="en-US" sz="2600" b="1" dirty="0"/>
              <a:t>be placed in the city reserve fund. </a:t>
            </a:r>
          </a:p>
          <a:p>
            <a:pPr marL="114300" indent="0" algn="just">
              <a:spcBef>
                <a:spcPts val="600"/>
              </a:spcBef>
              <a:buClrTx/>
              <a:buNone/>
            </a:pPr>
            <a:endParaRPr lang="en-US" sz="2800" b="1" dirty="0"/>
          </a:p>
          <a:p>
            <a:pPr algn="just">
              <a:spcBef>
                <a:spcPts val="600"/>
              </a:spcBef>
              <a:buClrTx/>
            </a:pPr>
            <a:endParaRPr lang="en-US" sz="2600" b="1" dirty="0"/>
          </a:p>
          <a:p>
            <a:pPr algn="just">
              <a:spcBef>
                <a:spcPts val="600"/>
              </a:spcBef>
              <a:buClrTx/>
            </a:pPr>
            <a:endParaRPr lang="en-US" sz="2400" b="1" dirty="0" smtClean="0"/>
          </a:p>
        </p:txBody>
      </p:sp>
      <p:sp>
        <p:nvSpPr>
          <p:cNvPr id="5" name="Slide Number Placeholder 4"/>
          <p:cNvSpPr>
            <a:spLocks noGrp="1"/>
          </p:cNvSpPr>
          <p:nvPr>
            <p:ph type="sldNum" sz="quarter" idx="12"/>
          </p:nvPr>
        </p:nvSpPr>
        <p:spPr/>
        <p:txBody>
          <a:bodyPr/>
          <a:lstStyle/>
          <a:p>
            <a:fld id="{1BAE9997-E43B-4452-A148-04A6293DB306}" type="slidenum">
              <a:rPr lang="en-US" smtClean="0"/>
              <a:t>4</a:t>
            </a:fld>
            <a:endParaRPr lang="en-US" dirty="0"/>
          </a:p>
        </p:txBody>
      </p:sp>
    </p:spTree>
    <p:extLst>
      <p:ext uri="{BB962C8B-B14F-4D97-AF65-F5344CB8AC3E}">
        <p14:creationId xmlns:p14="http://schemas.microsoft.com/office/powerpoint/2010/main" val="769392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2016 </a:t>
            </a:r>
            <a:r>
              <a:rPr lang="en-US" b="1" dirty="0"/>
              <a:t>Accomplishments and Achievements </a:t>
            </a:r>
            <a:endParaRPr lang="en-US" dirty="0"/>
          </a:p>
        </p:txBody>
      </p:sp>
      <p:sp>
        <p:nvSpPr>
          <p:cNvPr id="3" name="Content Placeholder 2"/>
          <p:cNvSpPr>
            <a:spLocks noGrp="1"/>
          </p:cNvSpPr>
          <p:nvPr>
            <p:ph idx="1"/>
          </p:nvPr>
        </p:nvSpPr>
        <p:spPr>
          <a:xfrm>
            <a:off x="0" y="1676400"/>
            <a:ext cx="8458200" cy="5410200"/>
          </a:xfrm>
        </p:spPr>
        <p:txBody>
          <a:bodyPr>
            <a:normAutofit/>
          </a:bodyPr>
          <a:lstStyle/>
          <a:p>
            <a:pPr algn="just">
              <a:spcBef>
                <a:spcPts val="600"/>
              </a:spcBef>
              <a:buClrTx/>
            </a:pPr>
            <a:r>
              <a:rPr lang="en-US" sz="2600" b="1" dirty="0"/>
              <a:t>Acting as technical staff </a:t>
            </a:r>
            <a:r>
              <a:rPr lang="en-US" sz="2600" b="1" dirty="0" smtClean="0"/>
              <a:t>manager </a:t>
            </a:r>
            <a:r>
              <a:rPr lang="en-US" sz="2600" b="1" dirty="0"/>
              <a:t>for the former Redevelopment </a:t>
            </a:r>
            <a:r>
              <a:rPr lang="en-US" sz="2600" b="1" dirty="0" smtClean="0"/>
              <a:t>wind </a:t>
            </a:r>
            <a:r>
              <a:rPr lang="en-US" sz="2600" b="1" dirty="0"/>
              <a:t>down </a:t>
            </a:r>
            <a:r>
              <a:rPr lang="en-US" sz="2600" b="1" dirty="0" smtClean="0"/>
              <a:t>and sale </a:t>
            </a:r>
            <a:r>
              <a:rPr lang="en-US" sz="2600" b="1" dirty="0"/>
              <a:t>of former RDA property and assets.  </a:t>
            </a:r>
            <a:r>
              <a:rPr lang="en-US" sz="2600" b="1" dirty="0" smtClean="0"/>
              <a:t>Preparation </a:t>
            </a:r>
            <a:r>
              <a:rPr lang="en-US" sz="2600" b="1" dirty="0"/>
              <a:t>of two ROPS </a:t>
            </a:r>
            <a:r>
              <a:rPr lang="en-US" sz="2600" b="1" dirty="0" smtClean="0"/>
              <a:t>requests </a:t>
            </a:r>
            <a:r>
              <a:rPr lang="en-US" sz="2600" b="1" dirty="0"/>
              <a:t>and providing the </a:t>
            </a:r>
            <a:r>
              <a:rPr lang="en-US" sz="2600" b="1" dirty="0" smtClean="0"/>
              <a:t>Oversight  Board staff assistance. Provide </a:t>
            </a:r>
            <a:r>
              <a:rPr lang="en-US" sz="2600" b="1" dirty="0"/>
              <a:t>staff support to legal counsel </a:t>
            </a:r>
            <a:r>
              <a:rPr lang="en-US" sz="2600" b="1" dirty="0" smtClean="0"/>
              <a:t>for </a:t>
            </a:r>
            <a:r>
              <a:rPr lang="en-US" sz="2600" b="1" dirty="0"/>
              <a:t>two ongoing  lawsuits with the </a:t>
            </a:r>
            <a:r>
              <a:rPr lang="en-US" sz="2600" b="1" dirty="0" smtClean="0"/>
              <a:t>DOF.  </a:t>
            </a:r>
            <a:endParaRPr lang="en-US" sz="2600" b="1" dirty="0"/>
          </a:p>
          <a:p>
            <a:pPr algn="just">
              <a:spcBef>
                <a:spcPts val="600"/>
              </a:spcBef>
              <a:buClrTx/>
            </a:pPr>
            <a:r>
              <a:rPr lang="en-US" sz="2600" b="1" dirty="0" smtClean="0"/>
              <a:t>Purchase </a:t>
            </a:r>
            <a:r>
              <a:rPr lang="en-US" sz="2600" b="1" dirty="0"/>
              <a:t>for reuse of the existing Walmart building  to begin upon completion and opening of the new store, with </a:t>
            </a:r>
            <a:r>
              <a:rPr lang="en-US" sz="2600" b="1" dirty="0" smtClean="0"/>
              <a:t>Tractor Supply store </a:t>
            </a:r>
            <a:r>
              <a:rPr lang="en-US" sz="2600" b="1" dirty="0"/>
              <a:t>already in </a:t>
            </a:r>
            <a:r>
              <a:rPr lang="en-US" sz="2600" b="1" dirty="0" smtClean="0"/>
              <a:t>place</a:t>
            </a:r>
          </a:p>
          <a:p>
            <a:pPr marL="114300" indent="0">
              <a:buNone/>
            </a:pPr>
            <a:r>
              <a:rPr lang="en-US" dirty="0" smtClean="0"/>
              <a:t>  </a:t>
            </a:r>
            <a:endParaRPr lang="en-US" dirty="0"/>
          </a:p>
        </p:txBody>
      </p:sp>
      <p:sp>
        <p:nvSpPr>
          <p:cNvPr id="5" name="Slide Number Placeholder 4"/>
          <p:cNvSpPr>
            <a:spLocks noGrp="1"/>
          </p:cNvSpPr>
          <p:nvPr>
            <p:ph type="sldNum" sz="quarter" idx="12"/>
          </p:nvPr>
        </p:nvSpPr>
        <p:spPr/>
        <p:txBody>
          <a:bodyPr/>
          <a:lstStyle/>
          <a:p>
            <a:fld id="{1BAE9997-E43B-4452-A148-04A6293DB306}" type="slidenum">
              <a:rPr lang="en-US" smtClean="0"/>
              <a:t>5</a:t>
            </a:fld>
            <a:endParaRPr lang="en-US" dirty="0"/>
          </a:p>
        </p:txBody>
      </p:sp>
    </p:spTree>
    <p:extLst>
      <p:ext uri="{BB962C8B-B14F-4D97-AF65-F5344CB8AC3E}">
        <p14:creationId xmlns:p14="http://schemas.microsoft.com/office/powerpoint/2010/main" val="36637709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 Year Business Growth</a:t>
            </a:r>
            <a:endParaRPr lang="en-US" dirty="0"/>
          </a:p>
        </p:txBody>
      </p:sp>
      <p:sp>
        <p:nvSpPr>
          <p:cNvPr id="3" name="Content Placeholder 2"/>
          <p:cNvSpPr>
            <a:spLocks noGrp="1"/>
          </p:cNvSpPr>
          <p:nvPr>
            <p:ph idx="1"/>
          </p:nvPr>
        </p:nvSpPr>
        <p:spPr/>
        <p:txBody>
          <a:bodyPr>
            <a:normAutofit lnSpcReduction="10000"/>
          </a:bodyPr>
          <a:lstStyle/>
          <a:p>
            <a:r>
              <a:rPr lang="en-US" b="1" dirty="0" smtClean="0"/>
              <a:t>52 New Projects</a:t>
            </a:r>
          </a:p>
          <a:p>
            <a:pPr marL="114300" indent="0">
              <a:buNone/>
            </a:pPr>
            <a:r>
              <a:rPr lang="en-US" dirty="0" smtClean="0"/>
              <a:t>America’s Best Value		Americas Best Hotel</a:t>
            </a:r>
          </a:p>
          <a:p>
            <a:pPr marL="114300" indent="0">
              <a:buNone/>
            </a:pPr>
            <a:r>
              <a:rPr lang="en-US" dirty="0" smtClean="0"/>
              <a:t>Ashley’s Furniture		</a:t>
            </a:r>
            <a:r>
              <a:rPr lang="en-US" dirty="0" err="1" smtClean="0"/>
              <a:t>Beansters</a:t>
            </a:r>
            <a:endParaRPr lang="en-US" dirty="0" smtClean="0"/>
          </a:p>
          <a:p>
            <a:pPr marL="114300" indent="0">
              <a:buNone/>
            </a:pPr>
            <a:r>
              <a:rPr lang="en-US" dirty="0" smtClean="0"/>
              <a:t>Bear Hugs Frozen Yogurt	Bev Ridge		</a:t>
            </a:r>
          </a:p>
          <a:p>
            <a:pPr marL="114300" indent="0">
              <a:buNone/>
            </a:pPr>
            <a:r>
              <a:rPr lang="en-US" dirty="0" smtClean="0"/>
              <a:t>Big Lots			Burger King</a:t>
            </a:r>
          </a:p>
          <a:p>
            <a:pPr marL="114300" indent="0">
              <a:buNone/>
            </a:pPr>
            <a:r>
              <a:rPr lang="en-US" dirty="0" smtClean="0"/>
              <a:t>Cordell’s construction Bldg.	Cornerstone Bible Church	</a:t>
            </a:r>
          </a:p>
          <a:p>
            <a:pPr marL="114300" indent="0">
              <a:buNone/>
            </a:pPr>
            <a:r>
              <a:rPr lang="en-US" dirty="0" smtClean="0"/>
              <a:t>Curl Up N’ Dye			Desert Valleys FCU</a:t>
            </a:r>
          </a:p>
          <a:p>
            <a:pPr marL="114300" indent="0">
              <a:buNone/>
            </a:pPr>
            <a:r>
              <a:rPr lang="en-US" dirty="0" smtClean="0"/>
              <a:t>Espresso Café Bldg.		Famous Footwear	</a:t>
            </a:r>
          </a:p>
          <a:p>
            <a:pPr marL="114300" indent="0">
              <a:buNone/>
            </a:pPr>
            <a:r>
              <a:rPr lang="en-US" dirty="0" smtClean="0"/>
              <a:t>Fastenal			Hampton Inn</a:t>
            </a:r>
          </a:p>
          <a:p>
            <a:pPr marL="114300" indent="0">
              <a:buNone/>
            </a:pPr>
            <a:r>
              <a:rPr lang="en-US" dirty="0" smtClean="0"/>
              <a:t>Harbor Freight			In Shape</a:t>
            </a:r>
          </a:p>
          <a:p>
            <a:pPr marL="114300" indent="0">
              <a:buNone/>
            </a:pPr>
            <a:r>
              <a:rPr lang="en-US" dirty="0" smtClean="0"/>
              <a:t>JoAnn’s			John’s Pizza</a:t>
            </a:r>
          </a:p>
          <a:p>
            <a:pPr marL="114300" indent="0">
              <a:buNone/>
            </a:pPr>
            <a:r>
              <a:rPr lang="en-US" dirty="0" smtClean="0"/>
              <a:t>Larkspur Village		Lugo’s Restaurant</a:t>
            </a:r>
          </a:p>
        </p:txBody>
      </p:sp>
      <p:sp>
        <p:nvSpPr>
          <p:cNvPr id="4" name="Slide Number Placeholder 3"/>
          <p:cNvSpPr>
            <a:spLocks noGrp="1"/>
          </p:cNvSpPr>
          <p:nvPr>
            <p:ph type="sldNum" sz="quarter" idx="12"/>
          </p:nvPr>
        </p:nvSpPr>
        <p:spPr/>
        <p:txBody>
          <a:bodyPr/>
          <a:lstStyle/>
          <a:p>
            <a:fld id="{1BAE9997-E43B-4452-A148-04A6293DB306}" type="slidenum">
              <a:rPr lang="en-US" smtClean="0"/>
              <a:t>6</a:t>
            </a:fld>
            <a:endParaRPr lang="en-US" dirty="0"/>
          </a:p>
        </p:txBody>
      </p:sp>
    </p:spTree>
    <p:extLst>
      <p:ext uri="{BB962C8B-B14F-4D97-AF65-F5344CB8AC3E}">
        <p14:creationId xmlns:p14="http://schemas.microsoft.com/office/powerpoint/2010/main" val="2466925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 Year Business Growth Cont.</a:t>
            </a:r>
            <a:endParaRPr lang="en-US" dirty="0"/>
          </a:p>
        </p:txBody>
      </p:sp>
      <p:sp>
        <p:nvSpPr>
          <p:cNvPr id="3" name="Content Placeholder 2"/>
          <p:cNvSpPr>
            <a:spLocks noGrp="1"/>
          </p:cNvSpPr>
          <p:nvPr>
            <p:ph idx="1"/>
          </p:nvPr>
        </p:nvSpPr>
        <p:spPr/>
        <p:txBody>
          <a:bodyPr>
            <a:normAutofit fontScale="92500"/>
          </a:bodyPr>
          <a:lstStyle/>
          <a:p>
            <a:pPr marL="114300" indent="0">
              <a:buNone/>
            </a:pPr>
            <a:r>
              <a:rPr lang="en-US" dirty="0" smtClean="0"/>
              <a:t>Marshalls			Mon Car MD</a:t>
            </a:r>
          </a:p>
          <a:p>
            <a:pPr marL="114300" indent="0">
              <a:buNone/>
            </a:pPr>
            <a:r>
              <a:rPr lang="en-US" dirty="0" smtClean="0"/>
              <a:t>Montessori School		Navy Federal CU</a:t>
            </a:r>
          </a:p>
          <a:p>
            <a:pPr marL="114300" indent="0">
              <a:buNone/>
            </a:pPr>
            <a:r>
              <a:rPr lang="en-US" dirty="0" smtClean="0"/>
              <a:t>Oasis Mexican Restaurant	Olvera's Restaurant </a:t>
            </a:r>
          </a:p>
          <a:p>
            <a:pPr marL="114300" indent="0">
              <a:buNone/>
            </a:pPr>
            <a:r>
              <a:rPr lang="en-US" dirty="0" smtClean="0"/>
              <a:t>Omni Family Health		O’Reilly Auto Parts</a:t>
            </a:r>
          </a:p>
          <a:p>
            <a:pPr marL="114300" indent="0">
              <a:buNone/>
            </a:pPr>
            <a:r>
              <a:rPr lang="en-US" dirty="0" smtClean="0"/>
              <a:t>Home Depot Out Bldg.		Pacific Tile &amp; Granite</a:t>
            </a:r>
          </a:p>
          <a:p>
            <a:pPr marL="114300" indent="0">
              <a:buNone/>
            </a:pPr>
            <a:r>
              <a:rPr lang="en-US" dirty="0" smtClean="0"/>
              <a:t>Papa John’s Pizza		Pizza Factory</a:t>
            </a:r>
          </a:p>
          <a:p>
            <a:pPr marL="114300" indent="0">
              <a:buNone/>
            </a:pPr>
            <a:r>
              <a:rPr lang="en-US" dirty="0" smtClean="0"/>
              <a:t>Pizza Hut			Red Balloon Realty</a:t>
            </a:r>
          </a:p>
          <a:p>
            <a:pPr marL="114300" indent="0">
              <a:buNone/>
            </a:pPr>
            <a:r>
              <a:rPr lang="en-US" dirty="0" smtClean="0"/>
              <a:t>Medical &amp; Surgical Center	Ridgecrest Senior Apts.</a:t>
            </a:r>
          </a:p>
          <a:p>
            <a:pPr marL="114300" indent="0">
              <a:buNone/>
            </a:pPr>
            <a:r>
              <a:rPr lang="en-US" dirty="0" smtClean="0"/>
              <a:t>Ridgecrest Storage		Rite Aid</a:t>
            </a:r>
          </a:p>
          <a:p>
            <a:pPr marL="114300" indent="0">
              <a:buNone/>
            </a:pPr>
            <a:r>
              <a:rPr lang="en-US" dirty="0" smtClean="0"/>
              <a:t>Schooners			</a:t>
            </a:r>
            <a:r>
              <a:rPr lang="en-US" dirty="0" err="1" smtClean="0"/>
              <a:t>SpringHill</a:t>
            </a:r>
            <a:r>
              <a:rPr lang="en-US" dirty="0" smtClean="0"/>
              <a:t> Suites</a:t>
            </a:r>
          </a:p>
          <a:p>
            <a:pPr marL="114300" indent="0">
              <a:buNone/>
            </a:pPr>
            <a:r>
              <a:rPr lang="en-US" dirty="0" smtClean="0"/>
              <a:t>Starbucks			Taco Bell</a:t>
            </a:r>
          </a:p>
          <a:p>
            <a:pPr marL="114300" indent="0">
              <a:buNone/>
            </a:pPr>
            <a:r>
              <a:rPr lang="en-US" dirty="0" smtClean="0"/>
              <a:t>The Barn Gas Station		Home Depot</a:t>
            </a:r>
          </a:p>
          <a:p>
            <a:pPr marL="114300" indent="0">
              <a:buNone/>
            </a:pPr>
            <a:r>
              <a:rPr lang="en-US" dirty="0" smtClean="0"/>
              <a:t>Tokyo House			Tractor Supply</a:t>
            </a:r>
          </a:p>
          <a:p>
            <a:pPr marL="114300" indent="0">
              <a:buNone/>
            </a:pPr>
            <a:endParaRPr lang="en-US" dirty="0"/>
          </a:p>
        </p:txBody>
      </p:sp>
      <p:sp>
        <p:nvSpPr>
          <p:cNvPr id="4" name="Slide Number Placeholder 3"/>
          <p:cNvSpPr>
            <a:spLocks noGrp="1"/>
          </p:cNvSpPr>
          <p:nvPr>
            <p:ph type="sldNum" sz="quarter" idx="12"/>
          </p:nvPr>
        </p:nvSpPr>
        <p:spPr/>
        <p:txBody>
          <a:bodyPr/>
          <a:lstStyle/>
          <a:p>
            <a:fld id="{1BAE9997-E43B-4452-A148-04A6293DB306}" type="slidenum">
              <a:rPr lang="en-US" smtClean="0"/>
              <a:t>7</a:t>
            </a:fld>
            <a:endParaRPr lang="en-US" dirty="0"/>
          </a:p>
        </p:txBody>
      </p:sp>
    </p:spTree>
    <p:extLst>
      <p:ext uri="{BB962C8B-B14F-4D97-AF65-F5344CB8AC3E}">
        <p14:creationId xmlns:p14="http://schemas.microsoft.com/office/powerpoint/2010/main" val="932895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 Year Business Growth Cont.</a:t>
            </a:r>
            <a:endParaRPr lang="en-US" dirty="0"/>
          </a:p>
        </p:txBody>
      </p:sp>
      <p:sp>
        <p:nvSpPr>
          <p:cNvPr id="3" name="Content Placeholder 2"/>
          <p:cNvSpPr>
            <a:spLocks noGrp="1"/>
          </p:cNvSpPr>
          <p:nvPr>
            <p:ph idx="1"/>
          </p:nvPr>
        </p:nvSpPr>
        <p:spPr/>
        <p:txBody>
          <a:bodyPr>
            <a:normAutofit lnSpcReduction="10000"/>
          </a:bodyPr>
          <a:lstStyle/>
          <a:p>
            <a:pPr marL="114300" indent="0">
              <a:buNone/>
            </a:pPr>
            <a:r>
              <a:rPr lang="en-US" dirty="0" smtClean="0"/>
              <a:t>Walmart Super Center		Waste Management</a:t>
            </a:r>
          </a:p>
          <a:p>
            <a:pPr marL="114300" indent="0">
              <a:buNone/>
            </a:pPr>
            <a:r>
              <a:rPr lang="en-US" dirty="0" err="1" smtClean="0"/>
              <a:t>Wienerschnitzel</a:t>
            </a:r>
            <a:r>
              <a:rPr lang="en-US" dirty="0" smtClean="0"/>
              <a:t>		Xin Bowl </a:t>
            </a:r>
          </a:p>
          <a:p>
            <a:r>
              <a:rPr lang="en-US" b="1" dirty="0" smtClean="0"/>
              <a:t>Expansions/Relocations</a:t>
            </a:r>
          </a:p>
          <a:p>
            <a:pPr marL="114300" indent="0">
              <a:buNone/>
            </a:pPr>
            <a:r>
              <a:rPr lang="en-US" dirty="0" smtClean="0"/>
              <a:t>Auto Zone			Casa Corona</a:t>
            </a:r>
          </a:p>
          <a:p>
            <a:pPr marL="114300" indent="0">
              <a:buNone/>
            </a:pPr>
            <a:r>
              <a:rPr lang="en-US" dirty="0" smtClean="0"/>
              <a:t>Casey’s Steaks &amp; BBQ		China Express</a:t>
            </a:r>
          </a:p>
          <a:p>
            <a:pPr marL="114300" indent="0">
              <a:buNone/>
            </a:pPr>
            <a:r>
              <a:rPr lang="en-US" dirty="0" smtClean="0"/>
              <a:t>Old Walmart Bldg.		Pack Wrap</a:t>
            </a:r>
          </a:p>
          <a:p>
            <a:pPr marL="114300" indent="0">
              <a:buNone/>
            </a:pPr>
            <a:r>
              <a:rPr lang="en-US" dirty="0" smtClean="0"/>
              <a:t>Ridgecrest Cinemas		RRH/American Cancer Society</a:t>
            </a:r>
          </a:p>
          <a:p>
            <a:pPr marL="114300" indent="0">
              <a:buNone/>
            </a:pPr>
            <a:r>
              <a:rPr lang="en-US" dirty="0" smtClean="0"/>
              <a:t>SCE Admin. Bldg.		Sierra Vista Center (repurposing)</a:t>
            </a:r>
          </a:p>
          <a:p>
            <a:pPr marL="114300" indent="0">
              <a:buNone/>
            </a:pPr>
            <a:r>
              <a:rPr lang="en-US" dirty="0" smtClean="0"/>
              <a:t>Stafford’s Pest Control</a:t>
            </a:r>
          </a:p>
          <a:p>
            <a:r>
              <a:rPr lang="en-US" b="1" dirty="0" smtClean="0"/>
              <a:t>OTHER</a:t>
            </a:r>
          </a:p>
          <a:p>
            <a:pPr marL="114300" indent="0">
              <a:buNone/>
            </a:pPr>
            <a:r>
              <a:rPr lang="en-US" dirty="0" smtClean="0"/>
              <a:t>Business Park 80% sold</a:t>
            </a:r>
          </a:p>
          <a:p>
            <a:pPr marL="114300" indent="0">
              <a:buNone/>
            </a:pPr>
            <a:r>
              <a:rPr lang="en-US" dirty="0" smtClean="0"/>
              <a:t>Misc. Residential and Commercial 			</a:t>
            </a:r>
            <a:endParaRPr lang="en-US" dirty="0"/>
          </a:p>
          <a:p>
            <a:pPr marL="114300" indent="0">
              <a:buNone/>
            </a:pPr>
            <a:endParaRPr lang="en-US" dirty="0"/>
          </a:p>
        </p:txBody>
      </p:sp>
      <p:sp>
        <p:nvSpPr>
          <p:cNvPr id="4" name="Slide Number Placeholder 3"/>
          <p:cNvSpPr>
            <a:spLocks noGrp="1"/>
          </p:cNvSpPr>
          <p:nvPr>
            <p:ph type="sldNum" sz="quarter" idx="12"/>
          </p:nvPr>
        </p:nvSpPr>
        <p:spPr/>
        <p:txBody>
          <a:bodyPr/>
          <a:lstStyle/>
          <a:p>
            <a:fld id="{1BAE9997-E43B-4452-A148-04A6293DB306}" type="slidenum">
              <a:rPr lang="en-US" smtClean="0"/>
              <a:t>8</a:t>
            </a:fld>
            <a:endParaRPr lang="en-US" dirty="0"/>
          </a:p>
        </p:txBody>
      </p:sp>
    </p:spTree>
    <p:extLst>
      <p:ext uri="{BB962C8B-B14F-4D97-AF65-F5344CB8AC3E}">
        <p14:creationId xmlns:p14="http://schemas.microsoft.com/office/powerpoint/2010/main" val="3234148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Goals for 2017-2018 </a:t>
            </a:r>
            <a:endParaRPr lang="en-US" b="1" dirty="0"/>
          </a:p>
        </p:txBody>
      </p:sp>
      <p:sp>
        <p:nvSpPr>
          <p:cNvPr id="3" name="Content Placeholder 2"/>
          <p:cNvSpPr>
            <a:spLocks noGrp="1"/>
          </p:cNvSpPr>
          <p:nvPr>
            <p:ph idx="1"/>
          </p:nvPr>
        </p:nvSpPr>
        <p:spPr>
          <a:xfrm>
            <a:off x="0" y="1295400"/>
            <a:ext cx="8458200" cy="5562600"/>
          </a:xfrm>
        </p:spPr>
        <p:txBody>
          <a:bodyPr>
            <a:noAutofit/>
          </a:bodyPr>
          <a:lstStyle/>
          <a:p>
            <a:pPr algn="just">
              <a:spcBef>
                <a:spcPts val="600"/>
              </a:spcBef>
              <a:buClrTx/>
            </a:pPr>
            <a:r>
              <a:rPr lang="en-US" sz="2600" b="1" dirty="0" smtClean="0"/>
              <a:t>Outreach and marketing to several new retail stores within the community  to include, but not limited to,  restaurants, hotels, </a:t>
            </a:r>
            <a:r>
              <a:rPr lang="en-US" sz="2600" b="1" dirty="0"/>
              <a:t>entertainment  </a:t>
            </a:r>
            <a:r>
              <a:rPr lang="en-US" sz="2600" b="1" dirty="0" smtClean="0"/>
              <a:t>venues, soft goods and automotive supply, gas stations and  general </a:t>
            </a:r>
            <a:r>
              <a:rPr lang="en-US" sz="2600" b="1" dirty="0"/>
              <a:t>d</a:t>
            </a:r>
            <a:r>
              <a:rPr lang="en-US" sz="2600" b="1" dirty="0" smtClean="0"/>
              <a:t>epartment stores. </a:t>
            </a:r>
          </a:p>
          <a:p>
            <a:pPr algn="just">
              <a:spcBef>
                <a:spcPts val="600"/>
              </a:spcBef>
              <a:buClrTx/>
            </a:pPr>
            <a:r>
              <a:rPr lang="en-US" sz="2600" b="1" dirty="0" smtClean="0"/>
              <a:t> </a:t>
            </a:r>
            <a:r>
              <a:rPr lang="en-US" sz="2600" b="1" dirty="0"/>
              <a:t>T</a:t>
            </a:r>
            <a:r>
              <a:rPr lang="en-US" sz="2600" b="1" dirty="0" smtClean="0"/>
              <a:t>o bring into the community at least six new retail outlets in 2017-18, thus increasing sales tax income to the general fund.</a:t>
            </a:r>
          </a:p>
          <a:p>
            <a:pPr algn="just">
              <a:spcBef>
                <a:spcPts val="600"/>
              </a:spcBef>
              <a:buClrTx/>
            </a:pPr>
            <a:r>
              <a:rPr lang="en-US" sz="2600" b="1" dirty="0" smtClean="0"/>
              <a:t>Outreach and marketing for recruitment of senior housing developments from outside the community. </a:t>
            </a:r>
          </a:p>
        </p:txBody>
      </p:sp>
      <p:sp>
        <p:nvSpPr>
          <p:cNvPr id="5" name="Slide Number Placeholder 4"/>
          <p:cNvSpPr>
            <a:spLocks noGrp="1"/>
          </p:cNvSpPr>
          <p:nvPr>
            <p:ph type="sldNum" sz="quarter" idx="12"/>
          </p:nvPr>
        </p:nvSpPr>
        <p:spPr/>
        <p:txBody>
          <a:bodyPr/>
          <a:lstStyle/>
          <a:p>
            <a:fld id="{1BAE9997-E43B-4452-A148-04A6293DB306}" type="slidenum">
              <a:rPr lang="en-US" smtClean="0"/>
              <a:t>9</a:t>
            </a:fld>
            <a:endParaRPr lang="en-US" dirty="0"/>
          </a:p>
        </p:txBody>
      </p:sp>
    </p:spTree>
    <p:extLst>
      <p:ext uri="{BB962C8B-B14F-4D97-AF65-F5344CB8AC3E}">
        <p14:creationId xmlns:p14="http://schemas.microsoft.com/office/powerpoint/2010/main" val="11433739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Couture">
      <a:dk1>
        <a:sysClr val="windowText" lastClr="000000"/>
      </a:dk1>
      <a:lt1>
        <a:sysClr val="window" lastClr="FFFFFF"/>
      </a:lt1>
      <a:dk2>
        <a:srgbClr val="37302A"/>
      </a:dk2>
      <a:lt2>
        <a:srgbClr val="D0CCB9"/>
      </a:lt2>
      <a:accent1>
        <a:srgbClr val="9E8E5C"/>
      </a:accent1>
      <a:accent2>
        <a:srgbClr val="A09781"/>
      </a:accent2>
      <a:accent3>
        <a:srgbClr val="85776D"/>
      </a:accent3>
      <a:accent4>
        <a:srgbClr val="AEAFA9"/>
      </a:accent4>
      <a:accent5>
        <a:srgbClr val="8D878B"/>
      </a:accent5>
      <a:accent6>
        <a:srgbClr val="6B6149"/>
      </a:accent6>
      <a:hlink>
        <a:srgbClr val="B6A272"/>
      </a:hlink>
      <a:folHlink>
        <a:srgbClr val="8A784F"/>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1926</TotalTime>
  <Words>718</Words>
  <Application>Microsoft Office PowerPoint</Application>
  <PresentationFormat>On-screen Show (4:3)</PresentationFormat>
  <Paragraphs>141</Paragraphs>
  <Slides>20</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5" baseType="lpstr">
      <vt:lpstr>Arial</vt:lpstr>
      <vt:lpstr>Calibri</vt:lpstr>
      <vt:lpstr>Cambria</vt:lpstr>
      <vt:lpstr>Adjacency</vt:lpstr>
      <vt:lpstr>Microsoft Excel Worksheet</vt:lpstr>
      <vt:lpstr>Economic Development</vt:lpstr>
      <vt:lpstr>Mission Statement for 2017-18</vt:lpstr>
      <vt:lpstr>2016 Accomplishments and Achievements </vt:lpstr>
      <vt:lpstr>2016 Accomplishments and Achievements </vt:lpstr>
      <vt:lpstr>2016 Accomplishments and Achievements </vt:lpstr>
      <vt:lpstr>10 Year Business Growth</vt:lpstr>
      <vt:lpstr>10 Year Business Growth Cont.</vt:lpstr>
      <vt:lpstr>10 Year Business Growth Cont.</vt:lpstr>
      <vt:lpstr>Goals for 2017-2018 </vt:lpstr>
      <vt:lpstr>Goals for 2017-2018 </vt:lpstr>
      <vt:lpstr>Goals for 2017-2018 </vt:lpstr>
      <vt:lpstr>Goals for 2017-2018</vt:lpstr>
      <vt:lpstr>PowerPoint Presentation</vt:lpstr>
      <vt:lpstr>PowerPoint Presentation</vt:lpstr>
      <vt:lpstr>Professional Services - $129,857    - Kosmont (Retail) - $50,000  - Buxton (Retail) - $50,000  - Appraisals- $25,000 - Misc. -$4857   </vt:lpstr>
      <vt:lpstr>Trainings / Meetings - $5,000    - 10 Misc. E.D. meeting and        conference  attendance      </vt:lpstr>
      <vt:lpstr>Advertising - $2,500   - Literature, folders, postcards, letterhead and business cards, email and  webpage costs   </vt:lpstr>
      <vt:lpstr>Dues /  Publications - $116   - Kern Economic Development      Foundation   - ICSC membership    </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Economic Development</dc:title>
  <dc:creator>Ricca Charlon</dc:creator>
  <cp:lastModifiedBy>Heather Spurlock</cp:lastModifiedBy>
  <cp:revision>63</cp:revision>
  <dcterms:created xsi:type="dcterms:W3CDTF">2016-06-02T16:34:28Z</dcterms:created>
  <dcterms:modified xsi:type="dcterms:W3CDTF">2017-05-30T21:59:16Z</dcterms:modified>
</cp:coreProperties>
</file>