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8" r:id="rId2"/>
    <p:sldId id="261" r:id="rId3"/>
    <p:sldId id="335" r:id="rId4"/>
    <p:sldId id="342" r:id="rId5"/>
    <p:sldId id="343" r:id="rId6"/>
    <p:sldId id="265" r:id="rId7"/>
    <p:sldId id="324" r:id="rId8"/>
    <p:sldId id="307" r:id="rId9"/>
    <p:sldId id="322" r:id="rId10"/>
    <p:sldId id="318" r:id="rId11"/>
    <p:sldId id="337" r:id="rId12"/>
    <p:sldId id="289" r:id="rId13"/>
    <p:sldId id="301" r:id="rId14"/>
    <p:sldId id="286" r:id="rId15"/>
    <p:sldId id="285" r:id="rId16"/>
    <p:sldId id="345" r:id="rId17"/>
    <p:sldId id="296" r:id="rId18"/>
    <p:sldId id="327" r:id="rId19"/>
    <p:sldId id="323" r:id="rId20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nald Strand" initials="RS" lastIdx="0" clrIdx="0">
    <p:extLst>
      <p:ext uri="{19B8F6BF-5375-455C-9EA6-DF929625EA0E}">
        <p15:presenceInfo xmlns:p15="http://schemas.microsoft.com/office/powerpoint/2012/main" userId="S-1-5-21-2936046121-1222318443-1249121317-12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400" autoAdjust="0"/>
  </p:normalViewPr>
  <p:slideViewPr>
    <p:cSldViewPr>
      <p:cViewPr varScale="1">
        <p:scale>
          <a:sx n="77" d="100"/>
          <a:sy n="77" d="100"/>
        </p:scale>
        <p:origin x="64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Crime</c:v>
                </c:pt>
              </c:strCache>
            </c:strRef>
          </c:tx>
          <c:spPr>
            <a:ln w="28575" cap="rnd" cmpd="sng" algn="ctr">
              <a:solidFill>
                <a:schemeClr val="accent4">
                  <a:shade val="48000"/>
                  <a:satMod val="110000"/>
                </a:schemeClr>
              </a:solidFill>
              <a:prstDash val="solid"/>
              <a:round/>
            </a:ln>
            <a:effectLst/>
          </c:spPr>
          <c:marker>
            <c:spPr>
              <a:solidFill>
                <a:schemeClr val="accent4"/>
              </a:solidFill>
              <a:ln w="9525" cap="flat" cmpd="sng" algn="ctr">
                <a:solidFill>
                  <a:schemeClr val="accent4">
                    <a:shade val="48000"/>
                    <a:satMod val="110000"/>
                  </a:schemeClr>
                </a:solidFill>
                <a:prstDash val="solid"/>
                <a:round/>
              </a:ln>
              <a:effectLst/>
            </c:spPr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926</c:v>
                </c:pt>
                <c:pt idx="1">
                  <c:v>933</c:v>
                </c:pt>
                <c:pt idx="2">
                  <c:v>993</c:v>
                </c:pt>
                <c:pt idx="3">
                  <c:v>899</c:v>
                </c:pt>
                <c:pt idx="4">
                  <c:v>990</c:v>
                </c:pt>
                <c:pt idx="5">
                  <c:v>998</c:v>
                </c:pt>
                <c:pt idx="6">
                  <c:v>835</c:v>
                </c:pt>
                <c:pt idx="7">
                  <c:v>958</c:v>
                </c:pt>
                <c:pt idx="8">
                  <c:v>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04-4347-AB19-4C1227D73B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5945904"/>
        <c:axId val="280559888"/>
      </c:lineChart>
      <c:catAx>
        <c:axId val="155945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48000"/>
                <a:satMod val="11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559888"/>
        <c:crosses val="autoZero"/>
        <c:auto val="1"/>
        <c:lblAlgn val="ctr"/>
        <c:lblOffset val="100"/>
        <c:noMultiLvlLbl val="0"/>
      </c:catAx>
      <c:valAx>
        <c:axId val="28055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48000"/>
                  <a:satMod val="110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48000"/>
                <a:satMod val="110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945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2119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6" tIns="46588" rIns="93176" bIns="46588" rtlCol="0"/>
          <a:lstStyle>
            <a:lvl1pPr algn="r">
              <a:defRPr sz="1200"/>
            </a:lvl1pPr>
          </a:lstStyle>
          <a:p>
            <a:fld id="{3C66A004-33CC-4F3F-91C9-28C7339C944D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6" tIns="46588" rIns="93176" bIns="4658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1"/>
            <a:ext cx="5505450" cy="4183380"/>
          </a:xfrm>
          <a:prstGeom prst="rect">
            <a:avLst/>
          </a:prstGeom>
        </p:spPr>
        <p:txBody>
          <a:bodyPr vert="horz" lIns="93176" tIns="46588" rIns="93176" bIns="4658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6"/>
            <a:ext cx="2982119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6"/>
            <a:ext cx="2982119" cy="464820"/>
          </a:xfrm>
          <a:prstGeom prst="rect">
            <a:avLst/>
          </a:prstGeom>
        </p:spPr>
        <p:txBody>
          <a:bodyPr vert="horz" lIns="93176" tIns="46588" rIns="93176" bIns="46588" rtlCol="0" anchor="b"/>
          <a:lstStyle>
            <a:lvl1pPr algn="r">
              <a:defRPr sz="1200"/>
            </a:lvl1pPr>
          </a:lstStyle>
          <a:p>
            <a:fld id="{204ADD52-B3E5-42C0-9329-123E71526C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820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FC3C8F3-EBDE-4FF1-A035-349F315817D3}" type="datetimeFigureOut">
              <a:rPr lang="en-US" smtClean="0"/>
              <a:pPr/>
              <a:t>5/30/2017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8CBD579-A808-45A2-BC70-0B36AE0E47E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Ridgecrest 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police department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Budget Presentation</a:t>
            </a:r>
          </a:p>
          <a:p>
            <a:r>
              <a:rPr lang="en-US" dirty="0" smtClean="0"/>
              <a:t>FY18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Traffic Trends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237631"/>
            <a:ext cx="7772400" cy="7823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8640" lvl="0" indent="-411480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Font typeface="Wingdings 2"/>
              <a:buChar char=""/>
            </a:pPr>
            <a:endParaRPr lang="en-US" sz="2000" dirty="0" smtClean="0">
              <a:solidFill>
                <a:prstClr val="white"/>
              </a:solidFill>
            </a:endParaRPr>
          </a:p>
          <a:p>
            <a:pPr marL="548640" lvl="0" indent="-411480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  <a:buFont typeface="Wingdings" pitchFamily="2" charset="2"/>
              <a:buChar char="q"/>
            </a:pPr>
            <a:r>
              <a:rPr lang="en-US" sz="2000" dirty="0" smtClean="0">
                <a:solidFill>
                  <a:prstClr val="white"/>
                </a:solidFill>
              </a:rPr>
              <a:t>Injury </a:t>
            </a:r>
            <a:r>
              <a:rPr lang="en-US" sz="2000" dirty="0">
                <a:solidFill>
                  <a:prstClr val="white"/>
                </a:solidFill>
              </a:rPr>
              <a:t>traffic collisions </a:t>
            </a:r>
            <a:r>
              <a:rPr lang="en-US" sz="2000" dirty="0" smtClean="0">
                <a:solidFill>
                  <a:prstClr val="white"/>
                </a:solidFill>
              </a:rPr>
              <a:t>increased 44% in 2016 </a:t>
            </a:r>
            <a:endParaRPr lang="en-US" sz="2000" dirty="0">
              <a:solidFill>
                <a:prstClr val="white"/>
              </a:solidFill>
            </a:endParaRP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>
                <a:solidFill>
                  <a:prstClr val="white"/>
                </a:solidFill>
              </a:rPr>
              <a:t>2008 – 83 </a:t>
            </a: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>
                <a:solidFill>
                  <a:prstClr val="white"/>
                </a:solidFill>
              </a:rPr>
              <a:t>2009 – 49</a:t>
            </a: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>
                <a:solidFill>
                  <a:prstClr val="white"/>
                </a:solidFill>
              </a:rPr>
              <a:t>2010 – 51 </a:t>
            </a: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>
                <a:solidFill>
                  <a:prstClr val="white"/>
                </a:solidFill>
              </a:rPr>
              <a:t>2011 - </a:t>
            </a:r>
            <a:r>
              <a:rPr lang="en-US" sz="2000" dirty="0" smtClean="0">
                <a:solidFill>
                  <a:prstClr val="white"/>
                </a:solidFill>
              </a:rPr>
              <a:t> 66 </a:t>
            </a:r>
            <a:endParaRPr lang="en-US" sz="2000" dirty="0">
              <a:solidFill>
                <a:prstClr val="white"/>
              </a:solidFill>
            </a:endParaRP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>
                <a:solidFill>
                  <a:prstClr val="white"/>
                </a:solidFill>
              </a:rPr>
              <a:t>2012 </a:t>
            </a:r>
            <a:r>
              <a:rPr lang="en-US" sz="2000" dirty="0" smtClean="0">
                <a:solidFill>
                  <a:prstClr val="white"/>
                </a:solidFill>
              </a:rPr>
              <a:t>– 76</a:t>
            </a: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 smtClean="0">
                <a:solidFill>
                  <a:prstClr val="white"/>
                </a:solidFill>
              </a:rPr>
              <a:t>2013 -  38</a:t>
            </a: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 smtClean="0">
                <a:solidFill>
                  <a:prstClr val="white"/>
                </a:solidFill>
              </a:rPr>
              <a:t>2014 -  35</a:t>
            </a: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 smtClean="0">
                <a:solidFill>
                  <a:prstClr val="white"/>
                </a:solidFill>
              </a:rPr>
              <a:t>2015 -  57 (including 3 fatalities)</a:t>
            </a:r>
          </a:p>
          <a:p>
            <a:pPr marL="1353312" lvl="3" indent="-182880">
              <a:spcBef>
                <a:spcPct val="20000"/>
              </a:spcBef>
              <a:buClr>
                <a:prstClr val="white"/>
              </a:buClr>
              <a:buSzPct val="100000"/>
              <a:buFont typeface="Wingdings 3"/>
              <a:buChar char=""/>
            </a:pPr>
            <a:r>
              <a:rPr lang="en-US" sz="2000" dirty="0" smtClean="0">
                <a:solidFill>
                  <a:prstClr val="white"/>
                </a:solidFill>
              </a:rPr>
              <a:t>2016 -  82</a:t>
            </a:r>
          </a:p>
          <a:p>
            <a:pPr marL="1133856" lvl="2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000" dirty="0">
              <a:solidFill>
                <a:prstClr val="white"/>
              </a:solidFill>
            </a:endParaRPr>
          </a:p>
          <a:p>
            <a:pPr marL="1133856" lvl="2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000" dirty="0">
              <a:solidFill>
                <a:prstClr val="white"/>
              </a:solidFill>
            </a:endParaRPr>
          </a:p>
          <a:p>
            <a:pPr marL="219456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000" dirty="0" smtClean="0">
              <a:solidFill>
                <a:prstClr val="white"/>
              </a:solidFill>
            </a:endParaRPr>
          </a:p>
          <a:p>
            <a:pPr marL="905256" lvl="2">
              <a:spcBef>
                <a:spcPct val="20000"/>
              </a:spcBef>
              <a:buClr>
                <a:prstClr val="white"/>
              </a:buClr>
              <a:buSzPct val="95000"/>
            </a:pPr>
            <a:endParaRPr lang="en-US" sz="2000" dirty="0" smtClean="0">
              <a:solidFill>
                <a:prstClr val="white"/>
              </a:solidFill>
            </a:endParaRPr>
          </a:p>
          <a:p>
            <a:pPr marL="1133856" lvl="2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000" dirty="0">
              <a:solidFill>
                <a:prstClr val="white"/>
              </a:solidFill>
            </a:endParaRPr>
          </a:p>
          <a:p>
            <a:pPr marL="219456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000" dirty="0" smtClean="0">
              <a:solidFill>
                <a:prstClr val="white"/>
              </a:solidFill>
            </a:endParaRPr>
          </a:p>
          <a:p>
            <a:pPr marL="1133856" lvl="2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000" dirty="0" smtClean="0">
              <a:solidFill>
                <a:prstClr val="white"/>
              </a:solidFill>
            </a:endParaRPr>
          </a:p>
          <a:p>
            <a:pPr marL="342900" indent="-342900">
              <a:spcBef>
                <a:spcPct val="20000"/>
              </a:spcBef>
              <a:buClr>
                <a:prstClr val="white"/>
              </a:buClr>
              <a:buSzPct val="95000"/>
              <a:buFont typeface="Wingdings" pitchFamily="2" charset="2"/>
              <a:buChar char="§"/>
            </a:pPr>
            <a:endParaRPr lang="en-US" sz="2000" dirty="0">
              <a:solidFill>
                <a:prstClr val="white"/>
              </a:solidFill>
            </a:endParaRPr>
          </a:p>
          <a:p>
            <a:pPr marL="219456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000" dirty="0">
              <a:solidFill>
                <a:prstClr val="white"/>
              </a:solidFill>
            </a:endParaRPr>
          </a:p>
          <a:p>
            <a:pPr marL="1133856" lvl="2" indent="-228600">
              <a:spcBef>
                <a:spcPct val="20000"/>
              </a:spcBef>
              <a:buClr>
                <a:prstClr val="white"/>
              </a:buClr>
              <a:buSzPct val="95000"/>
              <a:buFont typeface="Wingdings"/>
              <a:buChar char=""/>
            </a:pPr>
            <a:endParaRPr lang="en-US" sz="2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15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Public Safety Challenges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continued efforts to adapt to the effects of AB 109 (2011), Proposition 47 (2014), and Proposition 57 (2016) on crime in our community</a:t>
            </a:r>
          </a:p>
          <a:p>
            <a:endParaRPr lang="en-US" dirty="0"/>
          </a:p>
          <a:p>
            <a:r>
              <a:rPr lang="en-US" dirty="0" smtClean="0"/>
              <a:t>Reduced KCSO presence in IWV</a:t>
            </a:r>
          </a:p>
          <a:p>
            <a:endParaRPr lang="en-US" dirty="0"/>
          </a:p>
          <a:p>
            <a:r>
              <a:rPr lang="en-US" dirty="0" smtClean="0"/>
              <a:t>Continued Criminal Justice Reform – AB42 (Bail: Pretrail Release Reform)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3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Strategy to Address Crime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Maintain current staffing </a:t>
            </a:r>
          </a:p>
          <a:p>
            <a:r>
              <a:rPr lang="en-US" dirty="0" smtClean="0"/>
              <a:t>Continue directed enforcement of known criminals </a:t>
            </a:r>
          </a:p>
          <a:p>
            <a:r>
              <a:rPr lang="en-US" dirty="0" smtClean="0"/>
              <a:t>Address juvenile crime (Teen Court, At-risk youth efforts &amp; SRO involvement at schools)</a:t>
            </a:r>
          </a:p>
          <a:p>
            <a:r>
              <a:rPr lang="en-US" dirty="0" smtClean="0"/>
              <a:t>Focus efforts on solving serious/violent crimes</a:t>
            </a:r>
          </a:p>
          <a:p>
            <a:r>
              <a:rPr lang="en-US" dirty="0" smtClean="0"/>
              <a:t>Look for ways to become more efficient and effective, including technology</a:t>
            </a:r>
          </a:p>
          <a:p>
            <a:r>
              <a:rPr lang="en-US" dirty="0" smtClean="0"/>
              <a:t>Continue to coordinate with other agencies and share resources</a:t>
            </a:r>
          </a:p>
          <a:p>
            <a:r>
              <a:rPr lang="en-US" dirty="0" smtClean="0"/>
              <a:t>Continue our involvement and outreach with the community (volunteer organizations)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0070C0"/>
                </a:solidFill>
              </a:rPr>
              <a:t>Teen Court Statistics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2016</a:t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In collaboration with Victory Baptist Church and the City of Ridgecrest</a:t>
            </a:r>
          </a:p>
          <a:p>
            <a:pPr lvl="1"/>
            <a:r>
              <a:rPr lang="en-US" dirty="0" smtClean="0"/>
              <a:t>56 cases (30 completed and 26 failed)</a:t>
            </a:r>
          </a:p>
          <a:p>
            <a:pPr lvl="3"/>
            <a:endParaRPr lang="en-US" sz="2400" dirty="0" smtClean="0"/>
          </a:p>
          <a:p>
            <a:pPr lvl="3"/>
            <a:r>
              <a:rPr lang="en-US" sz="2400" dirty="0" smtClean="0"/>
              <a:t>54% completion rate</a:t>
            </a:r>
          </a:p>
          <a:p>
            <a:pPr marL="585216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Since 2009, arrests of juveniles have decreased 134% (494 to 211)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Community Involvement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100" dirty="0" smtClean="0"/>
              <a:t>Actively involved in several community groups and programs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Ridgecrest Police Department Facebook Page ~ over 8200 follow our Facebook page</a:t>
            </a:r>
          </a:p>
          <a:p>
            <a:pPr lvl="1"/>
            <a:r>
              <a:rPr lang="en-US" b="1" dirty="0" smtClean="0"/>
              <a:t>The Ridgecrest City Council’s ACTION (Activate Community Talents for Optimal Neighborhoods) Committee </a:t>
            </a:r>
            <a:endParaRPr lang="en-US" dirty="0" smtClean="0"/>
          </a:p>
          <a:p>
            <a:pPr lvl="1"/>
            <a:r>
              <a:rPr lang="en-US" b="1" dirty="0" smtClean="0"/>
              <a:t>Youth Advisory Committee</a:t>
            </a:r>
            <a:r>
              <a:rPr lang="en-US" dirty="0" smtClean="0"/>
              <a:t> </a:t>
            </a:r>
          </a:p>
          <a:p>
            <a:pPr lvl="1"/>
            <a:r>
              <a:rPr lang="en-US" b="1" dirty="0" smtClean="0"/>
              <a:t>The Indian Wells Valley Collaborative Group</a:t>
            </a:r>
            <a:r>
              <a:rPr lang="en-US" dirty="0" smtClean="0"/>
              <a:t> </a:t>
            </a:r>
          </a:p>
          <a:p>
            <a:pPr lvl="1"/>
            <a:r>
              <a:rPr lang="en-US" b="1" dirty="0" smtClean="0"/>
              <a:t>Neighborhood Watch 	</a:t>
            </a:r>
          </a:p>
          <a:p>
            <a:pPr lvl="1"/>
            <a:r>
              <a:rPr lang="en-US" b="1" dirty="0" smtClean="0"/>
              <a:t>Teen Court</a:t>
            </a:r>
            <a:endParaRPr lang="en-US" dirty="0" smtClean="0"/>
          </a:p>
          <a:p>
            <a:pPr lvl="1"/>
            <a:r>
              <a:rPr lang="en-US" b="1" dirty="0" smtClean="0"/>
              <a:t>School Resource Officer Program </a:t>
            </a:r>
            <a:r>
              <a:rPr lang="en-US" dirty="0" smtClean="0"/>
              <a:t> </a:t>
            </a:r>
          </a:p>
          <a:p>
            <a:pPr lvl="1"/>
            <a:r>
              <a:rPr lang="en-US" b="1" dirty="0" smtClean="0"/>
              <a:t>The Ridgecrest Police Department Explorer Program</a:t>
            </a:r>
            <a:r>
              <a:rPr lang="en-US" dirty="0" smtClean="0"/>
              <a:t> </a:t>
            </a:r>
          </a:p>
          <a:p>
            <a:pPr lvl="1"/>
            <a:r>
              <a:rPr lang="en-US" b="1" dirty="0" smtClean="0"/>
              <a:t>The Ridgecrest Police Department Chaplain Program</a:t>
            </a:r>
            <a:r>
              <a:rPr lang="en-US" dirty="0" smtClean="0"/>
              <a:t> </a:t>
            </a:r>
          </a:p>
          <a:p>
            <a:pPr lvl="1"/>
            <a:r>
              <a:rPr lang="en-US" b="1" dirty="0" smtClean="0"/>
              <a:t>Area Investigators Group </a:t>
            </a:r>
            <a:r>
              <a:rPr lang="en-US" dirty="0" smtClean="0"/>
              <a:t> </a:t>
            </a:r>
          </a:p>
          <a:p>
            <a:pPr lvl="1"/>
            <a:r>
              <a:rPr lang="en-US" b="1" dirty="0" smtClean="0"/>
              <a:t>Annual Police Department Open House</a:t>
            </a:r>
          </a:p>
          <a:p>
            <a:pPr lvl="1"/>
            <a:r>
              <a:rPr lang="en-US" b="1" dirty="0" smtClean="0"/>
              <a:t>Women’s Center (officer on the board)</a:t>
            </a:r>
          </a:p>
          <a:p>
            <a:pPr lvl="1"/>
            <a:r>
              <a:rPr lang="en-US" b="1" dirty="0" smtClean="0"/>
              <a:t>Coffee with a Cop (in Churches)</a:t>
            </a:r>
          </a:p>
          <a:p>
            <a:pPr lvl="1"/>
            <a:r>
              <a:rPr lang="en-US" b="1" dirty="0" smtClean="0"/>
              <a:t>Community Meetings</a:t>
            </a:r>
          </a:p>
          <a:p>
            <a:pPr lvl="1"/>
            <a:r>
              <a:rPr lang="en-US" b="1" dirty="0" smtClean="0"/>
              <a:t>Citizens’ Academy (Next academy Fall 2017)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Community Involvement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Continue to rely upon volunteers to provide needed assistance in the organization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PACT (Police and Citizen’s Together)</a:t>
            </a:r>
          </a:p>
          <a:p>
            <a:pPr lvl="2"/>
            <a:r>
              <a:rPr lang="en-US" dirty="0" smtClean="0"/>
              <a:t>92 volunteers (60 PACT, 27 Animal Welfare &amp; 5 Police Chaplains)</a:t>
            </a:r>
          </a:p>
          <a:p>
            <a:pPr lvl="2"/>
            <a:r>
              <a:rPr lang="en-US" dirty="0" smtClean="0"/>
              <a:t>Volunteered 12975 hours in 2016</a:t>
            </a:r>
          </a:p>
          <a:p>
            <a:pPr lvl="2"/>
            <a:r>
              <a:rPr lang="en-US" dirty="0" smtClean="0"/>
              <a:t>Assists the Police Department in graffiti removal, administrative help, neighborhood watch, vacation house checks, nuisance abatement, animal welfare, vehicle maintenance,  animal welfare , Teen Court etc.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CERT (Community Emergency Response Team)</a:t>
            </a:r>
          </a:p>
          <a:p>
            <a:pPr lvl="2"/>
            <a:r>
              <a:rPr lang="en-US" dirty="0" smtClean="0"/>
              <a:t> 17 deployable volunteers</a:t>
            </a:r>
          </a:p>
          <a:p>
            <a:pPr lvl="2"/>
            <a:r>
              <a:rPr lang="en-US" dirty="0" smtClean="0"/>
              <a:t>Volunteered 2832 hours in 2016</a:t>
            </a:r>
          </a:p>
          <a:p>
            <a:pPr lvl="2"/>
            <a:r>
              <a:rPr lang="en-US" dirty="0" smtClean="0"/>
              <a:t>Assists the Police Department in traffic control, EOC preparation, crime scene search, etc.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Reserve Program                                             </a:t>
            </a:r>
            <a:r>
              <a:rPr lang="en-US" sz="2900" dirty="0" smtClean="0"/>
              <a:t>TOTAL HOURS:  18,651</a:t>
            </a:r>
          </a:p>
          <a:p>
            <a:pPr lvl="2"/>
            <a:r>
              <a:rPr lang="en-US" dirty="0"/>
              <a:t>9</a:t>
            </a:r>
            <a:r>
              <a:rPr lang="en-US" dirty="0" smtClean="0"/>
              <a:t> volunteers</a:t>
            </a:r>
          </a:p>
          <a:p>
            <a:pPr lvl="2"/>
            <a:r>
              <a:rPr lang="en-US" dirty="0" smtClean="0"/>
              <a:t>Volunteered 2844 hours in 2016                 </a:t>
            </a:r>
            <a:r>
              <a:rPr lang="en-US" sz="2900" u="sng" dirty="0" smtClean="0"/>
              <a:t>Over $491,267 in value to the City</a:t>
            </a:r>
          </a:p>
          <a:p>
            <a:pPr lvl="2">
              <a:buNone/>
            </a:pPr>
            <a:r>
              <a:rPr lang="en-US" dirty="0" smtClean="0"/>
              <a:t>                                                                               ($26.34 per hour)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FY18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70C0"/>
                </a:solidFill>
              </a:rPr>
              <a:t>Budget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Primarily a status quo budget</a:t>
            </a:r>
          </a:p>
          <a:p>
            <a:pPr lvl="1"/>
            <a:r>
              <a:rPr lang="en-US" dirty="0" smtClean="0"/>
              <a:t>Increases in PERS and Workman’s comp</a:t>
            </a:r>
          </a:p>
          <a:p>
            <a:endParaRPr lang="en-US" dirty="0"/>
          </a:p>
          <a:p>
            <a:r>
              <a:rPr lang="en-US" dirty="0" smtClean="0"/>
              <a:t>Overall PD budget is $7,207,281</a:t>
            </a:r>
          </a:p>
          <a:p>
            <a:pPr lvl="1"/>
            <a:r>
              <a:rPr lang="en-US" dirty="0" smtClean="0"/>
              <a:t>Salaries $6,161,816 – 85%</a:t>
            </a:r>
          </a:p>
          <a:p>
            <a:pPr lvl="1"/>
            <a:r>
              <a:rPr lang="en-US" dirty="0" smtClean="0"/>
              <a:t>Materials, Services and Supplies $652,965 – 9%</a:t>
            </a:r>
          </a:p>
          <a:p>
            <a:pPr lvl="1"/>
            <a:r>
              <a:rPr lang="en-US" dirty="0" smtClean="0"/>
              <a:t>Capital $287,500 – 4%</a:t>
            </a:r>
          </a:p>
          <a:p>
            <a:pPr lvl="1"/>
            <a:r>
              <a:rPr lang="en-US" dirty="0" smtClean="0"/>
              <a:t>ISF Fleet - $105,000 – 1%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50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FY18 Budget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Police Department’s Measure V funding for FY17 -  $2,171,264</a:t>
            </a:r>
          </a:p>
          <a:p>
            <a:endParaRPr lang="en-US" dirty="0" smtClean="0"/>
          </a:p>
          <a:p>
            <a:r>
              <a:rPr lang="en-US" dirty="0" smtClean="0"/>
              <a:t>Measure V funds:</a:t>
            </a:r>
          </a:p>
          <a:p>
            <a:pPr lvl="1"/>
            <a:r>
              <a:rPr lang="en-US" dirty="0" smtClean="0"/>
              <a:t>16 police officers</a:t>
            </a:r>
          </a:p>
          <a:p>
            <a:pPr lvl="1"/>
            <a:r>
              <a:rPr lang="en-US" dirty="0" smtClean="0"/>
              <a:t>2 record clerks</a:t>
            </a:r>
          </a:p>
          <a:p>
            <a:pPr lvl="1"/>
            <a:r>
              <a:rPr lang="en-US" dirty="0" smtClean="0"/>
              <a:t>1 police dispatcher</a:t>
            </a:r>
          </a:p>
          <a:p>
            <a:pPr lvl="1"/>
            <a:r>
              <a:rPr lang="en-US" dirty="0" smtClean="0"/>
              <a:t>1 code enforcement officer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60k assist in the cost to refurbish 4 patrol vehicles</a:t>
            </a:r>
          </a:p>
          <a:p>
            <a:pPr lvl="1"/>
            <a:r>
              <a:rPr lang="en-US" dirty="0" smtClean="0"/>
              <a:t>12.5k patrol vehicle radios</a:t>
            </a:r>
          </a:p>
          <a:p>
            <a:pPr lvl="1"/>
            <a:r>
              <a:rPr lang="en-US" dirty="0" smtClean="0"/>
              <a:t>5.5k police services (employee background costs)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585216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FY18 Budget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Capital Purchases/Projects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Refurbish four patrol vehicles 30k each. Savings of 20k per vehicle versus new purchase (Prop 172/Measure V) </a:t>
            </a:r>
          </a:p>
          <a:p>
            <a:pPr lvl="1"/>
            <a:r>
              <a:rPr lang="en-US" dirty="0" smtClean="0"/>
              <a:t>Used training car – 16k (Prop 172)</a:t>
            </a:r>
          </a:p>
          <a:p>
            <a:pPr lvl="1"/>
            <a:r>
              <a:rPr lang="en-US" dirty="0" smtClean="0"/>
              <a:t>Upfit second K9 car from current fleet – 8k (Prop 172)</a:t>
            </a:r>
          </a:p>
          <a:p>
            <a:pPr lvl="1"/>
            <a:r>
              <a:rPr lang="en-US" dirty="0" smtClean="0"/>
              <a:t>Second K-9 – 12k (Prop 172) </a:t>
            </a:r>
          </a:p>
          <a:p>
            <a:pPr lvl="1"/>
            <a:r>
              <a:rPr lang="en-US" dirty="0" smtClean="0"/>
              <a:t>Second Phase City Hall/Police Dept. Security Fencing Project – Carports  110k (Impact Fees)</a:t>
            </a:r>
          </a:p>
          <a:p>
            <a:pPr lvl="2"/>
            <a:r>
              <a:rPr lang="en-US" dirty="0" smtClean="0"/>
              <a:t>Phase 1 will be put out to bid and will be awarded in FY18.  Funds from FY 17 (112k Impact fees) will be reobigated after bid award in FY18.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898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Fee Changes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Increase in Police Report Reproduction Charge $15 to $20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Established a mail reimbursement fee of $3</a:t>
            </a:r>
          </a:p>
          <a:p>
            <a:pPr marL="137160" indent="0">
              <a:buNone/>
            </a:pPr>
            <a:endParaRPr lang="en-US" dirty="0" smtClean="0"/>
          </a:p>
          <a:p>
            <a:r>
              <a:rPr lang="en-US" dirty="0" smtClean="0"/>
              <a:t>Established a DVD/USB set up fee of $20</a:t>
            </a:r>
          </a:p>
          <a:p>
            <a:endParaRPr lang="en-US" dirty="0"/>
          </a:p>
          <a:p>
            <a:r>
              <a:rPr lang="en-US" dirty="0" smtClean="0"/>
              <a:t>Increased and defined Failure to Pay </a:t>
            </a:r>
            <a:r>
              <a:rPr lang="en-US" dirty="0"/>
              <a:t>Admin Citation </a:t>
            </a:r>
            <a:r>
              <a:rPr lang="en-US" dirty="0" smtClean="0"/>
              <a:t>Fine </a:t>
            </a:r>
          </a:p>
          <a:p>
            <a:pPr lvl="1"/>
            <a:r>
              <a:rPr lang="en-US" sz="1800" dirty="0" smtClean="0"/>
              <a:t>10</a:t>
            </a:r>
            <a:r>
              <a:rPr lang="en-US" sz="1800" dirty="0"/>
              <a:t>% after 20 days and 20% each month thereafter.  Total delinquent fine is 150% of base </a:t>
            </a:r>
            <a:r>
              <a:rPr lang="en-US" sz="1800" dirty="0" smtClean="0"/>
              <a:t>fine.</a:t>
            </a:r>
          </a:p>
          <a:p>
            <a:pPr marL="13716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78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0070C0"/>
                </a:solidFill>
              </a:rPr>
              <a:t>Overall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z="4800" dirty="0" smtClean="0">
                <a:solidFill>
                  <a:srgbClr val="0070C0"/>
                </a:solidFill>
              </a:rPr>
              <a:t>Goal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dirty="0" smtClean="0"/>
          </a:p>
          <a:p>
            <a:pPr>
              <a:buNone/>
            </a:pPr>
            <a:r>
              <a:rPr lang="en-US" sz="4800" dirty="0" smtClean="0"/>
              <a:t>	Maintain the quality of life and safety of those living and visiting in the city of Ridgecrest 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FY18 Staffing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staffing</a:t>
            </a:r>
          </a:p>
          <a:p>
            <a:pPr lvl="1"/>
            <a:r>
              <a:rPr lang="en-US" dirty="0" smtClean="0"/>
              <a:t>32 sworn</a:t>
            </a:r>
          </a:p>
          <a:p>
            <a:pPr lvl="1"/>
            <a:r>
              <a:rPr lang="en-US" dirty="0" smtClean="0"/>
              <a:t>19 professional staff</a:t>
            </a:r>
          </a:p>
          <a:p>
            <a:pPr lvl="1"/>
            <a:r>
              <a:rPr lang="en-US" dirty="0" smtClean="0"/>
              <a:t>Total staffing 51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Plus 118 volunteers</a:t>
            </a:r>
          </a:p>
          <a:p>
            <a:pPr marL="1783080" lvl="6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endParaRPr lang="en-US" dirty="0"/>
          </a:p>
          <a:p>
            <a:r>
              <a:rPr lang="en-US" dirty="0" smtClean="0"/>
              <a:t>No new positions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0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Department Functions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5972" y="1600200"/>
            <a:ext cx="7032055" cy="4708525"/>
          </a:xfrm>
        </p:spPr>
      </p:pic>
    </p:spTree>
    <p:extLst>
      <p:ext uri="{BB962C8B-B14F-4D97-AF65-F5344CB8AC3E}">
        <p14:creationId xmlns:p14="http://schemas.microsoft.com/office/powerpoint/2010/main" val="257065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04800"/>
            <a:ext cx="7467600" cy="6211888"/>
          </a:xfrm>
        </p:spPr>
      </p:pic>
    </p:spTree>
    <p:extLst>
      <p:ext uri="{BB962C8B-B14F-4D97-AF65-F5344CB8AC3E}">
        <p14:creationId xmlns:p14="http://schemas.microsoft.com/office/powerpoint/2010/main" val="178635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Ridgecrest Crime Trends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Part-one crimes increased 4% in 2016 </a:t>
            </a:r>
          </a:p>
          <a:p>
            <a:pPr lvl="3"/>
            <a:r>
              <a:rPr lang="en-US" dirty="0" smtClean="0"/>
              <a:t>2006 – 1160</a:t>
            </a:r>
          </a:p>
          <a:p>
            <a:pPr lvl="3"/>
            <a:r>
              <a:rPr lang="en-US" dirty="0" smtClean="0"/>
              <a:t>2007 – 1042				</a:t>
            </a:r>
          </a:p>
          <a:p>
            <a:pPr lvl="3"/>
            <a:r>
              <a:rPr lang="en-US" dirty="0" smtClean="0"/>
              <a:t>2008 – 926				</a:t>
            </a:r>
          </a:p>
          <a:p>
            <a:pPr lvl="3"/>
            <a:r>
              <a:rPr lang="en-US" dirty="0" smtClean="0"/>
              <a:t>2009 – 933  				</a:t>
            </a:r>
          </a:p>
          <a:p>
            <a:pPr lvl="3"/>
            <a:r>
              <a:rPr lang="en-US" dirty="0" smtClean="0"/>
              <a:t>2010 – 988				</a:t>
            </a:r>
          </a:p>
          <a:p>
            <a:pPr lvl="3"/>
            <a:r>
              <a:rPr lang="en-US" dirty="0" smtClean="0"/>
              <a:t>2011 – 899				</a:t>
            </a:r>
          </a:p>
          <a:p>
            <a:pPr lvl="3"/>
            <a:r>
              <a:rPr lang="en-US" dirty="0" smtClean="0"/>
              <a:t>2012 – 990 				</a:t>
            </a:r>
          </a:p>
          <a:p>
            <a:pPr lvl="3"/>
            <a:r>
              <a:rPr lang="en-US" dirty="0" smtClean="0"/>
              <a:t>2013 – 998</a:t>
            </a:r>
          </a:p>
          <a:p>
            <a:pPr lvl="3"/>
            <a:r>
              <a:rPr lang="en-US" dirty="0" smtClean="0"/>
              <a:t>2014 – 835 (</a:t>
            </a:r>
            <a:r>
              <a:rPr lang="en-US" sz="1800" dirty="0" smtClean="0"/>
              <a:t>Lowest </a:t>
            </a:r>
            <a:r>
              <a:rPr lang="en-US" sz="1800" dirty="0"/>
              <a:t>Part 1 Crime Rate in the Past </a:t>
            </a:r>
            <a:r>
              <a:rPr lang="en-US" sz="1800" dirty="0" smtClean="0"/>
              <a:t>Decade)</a:t>
            </a:r>
            <a:endParaRPr lang="en-US" dirty="0" smtClean="0"/>
          </a:p>
          <a:p>
            <a:pPr lvl="3"/>
            <a:r>
              <a:rPr lang="en-US" dirty="0" smtClean="0"/>
              <a:t>2015 -  958 </a:t>
            </a:r>
          </a:p>
          <a:p>
            <a:pPr lvl="3"/>
            <a:r>
              <a:rPr lang="en-US" dirty="0" smtClean="0"/>
              <a:t>2016 -  992</a:t>
            </a:r>
          </a:p>
          <a:p>
            <a:pPr lvl="3">
              <a:buNone/>
            </a:pPr>
            <a:endParaRPr lang="en-US" dirty="0" smtClean="0"/>
          </a:p>
          <a:p>
            <a:pPr marL="585216" lvl="1" indent="0">
              <a:buNone/>
            </a:pPr>
            <a:endParaRPr lang="en-US" u="sng" dirty="0"/>
          </a:p>
          <a:p>
            <a:endParaRPr lang="en-US" sz="2600" u="sng" dirty="0" smtClean="0"/>
          </a:p>
          <a:p>
            <a:pPr lvl="2"/>
            <a:endParaRPr lang="en-US" sz="2600" u="sng" dirty="0" smtClean="0"/>
          </a:p>
          <a:p>
            <a:pPr lvl="2"/>
            <a:endParaRPr lang="en-US" sz="2600" u="sng" dirty="0" smtClean="0"/>
          </a:p>
          <a:p>
            <a:pPr lvl="2"/>
            <a:endParaRPr lang="en-US" sz="2600" u="sng" dirty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Part 1 Crime Trends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221749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217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2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Part 1 Crimes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121554"/>
              </p:ext>
            </p:extLst>
          </p:nvPr>
        </p:nvGraphicFramePr>
        <p:xfrm>
          <a:off x="1143000" y="1219200"/>
          <a:ext cx="6781802" cy="5063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80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6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0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76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97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97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897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897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97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8972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48479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Year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2008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2009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2010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2011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2012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2013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2014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2015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2016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Homicide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Robbery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Rape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Assault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329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346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334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337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363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385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331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332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372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0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Total Violent Crimes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362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371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361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364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384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424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353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367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417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Burglary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155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170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210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192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236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214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139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160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176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Theft 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342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335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348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292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326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313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272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372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317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Auto Theft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72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4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Arson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21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0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Total Property Crimes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564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562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632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535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606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582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475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591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575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508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Total Part One Crimes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926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933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993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899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990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997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828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958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992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29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Percentage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-</a:t>
                      </a:r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11%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latin typeface="Book Antiqua"/>
                        </a:rPr>
                        <a:t>%</a:t>
                      </a: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6%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-9%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10%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-17%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16%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1" i="0" u="none" strike="noStrike" dirty="0" smtClean="0">
                          <a:solidFill>
                            <a:schemeClr val="tx1"/>
                          </a:solidFill>
                          <a:latin typeface="Book Antiqua"/>
                        </a:rPr>
                        <a:t>4%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latin typeface="Book Antiqua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Ridgecrest Crime Trends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 smtClean="0"/>
              <a:t>20% increase in Part 1 crimes since the passage of Proposition 47</a:t>
            </a:r>
          </a:p>
          <a:p>
            <a:endParaRPr lang="en-US" sz="2400" dirty="0" smtClean="0"/>
          </a:p>
          <a:p>
            <a:r>
              <a:rPr lang="en-US" sz="2400" dirty="0" smtClean="0"/>
              <a:t>In 2016, Property Crimes decrease 3%</a:t>
            </a:r>
          </a:p>
          <a:p>
            <a:pPr lvl="3"/>
            <a:r>
              <a:rPr lang="en-US" dirty="0" smtClean="0"/>
              <a:t>10% increase in burglaries (total 176)</a:t>
            </a:r>
          </a:p>
          <a:p>
            <a:pPr lvl="3"/>
            <a:r>
              <a:rPr lang="en-US" dirty="0" smtClean="0"/>
              <a:t>41% increase in auto thefts (total 72)</a:t>
            </a:r>
          </a:p>
          <a:p>
            <a:pPr lvl="3"/>
            <a:r>
              <a:rPr lang="en-US" dirty="0" smtClean="0"/>
              <a:t>15% decrease in thefts (total 317)</a:t>
            </a:r>
          </a:p>
          <a:p>
            <a:pPr lvl="3"/>
            <a:endParaRPr lang="en-US" sz="2100" dirty="0" smtClean="0"/>
          </a:p>
          <a:p>
            <a:r>
              <a:rPr lang="en-US" sz="2400" dirty="0" smtClean="0"/>
              <a:t>In 2016, Violent Crime increased 11%</a:t>
            </a:r>
          </a:p>
          <a:p>
            <a:pPr lvl="3"/>
            <a:r>
              <a:rPr lang="en-US" dirty="0" smtClean="0"/>
              <a:t>11% increase in robberies (total 21)</a:t>
            </a:r>
          </a:p>
          <a:p>
            <a:pPr lvl="3"/>
            <a:r>
              <a:rPr lang="en-US" dirty="0" smtClean="0"/>
              <a:t>16% increase in simple assaults (total 268)</a:t>
            </a:r>
          </a:p>
          <a:p>
            <a:pPr lvl="3"/>
            <a:r>
              <a:rPr lang="en-US" dirty="0" smtClean="0"/>
              <a:t>3% increase in aggravated assaults (total 104)</a:t>
            </a:r>
          </a:p>
          <a:p>
            <a:pPr marL="1170432" lvl="3" indent="0">
              <a:buNone/>
            </a:pPr>
            <a:endParaRPr lang="en-US" sz="2400" dirty="0" smtClean="0"/>
          </a:p>
          <a:p>
            <a:r>
              <a:rPr lang="en-US" sz="2400" dirty="0" smtClean="0"/>
              <a:t>Calls for Service – </a:t>
            </a:r>
            <a:r>
              <a:rPr lang="en-US" sz="2100" dirty="0" smtClean="0"/>
              <a:t>an</a:t>
            </a:r>
            <a:r>
              <a:rPr lang="en-US" sz="2400" dirty="0" smtClean="0"/>
              <a:t> </a:t>
            </a:r>
            <a:r>
              <a:rPr lang="en-US" sz="2100" dirty="0" smtClean="0"/>
              <a:t>average 56 calls per day</a:t>
            </a:r>
          </a:p>
          <a:p>
            <a:pPr lvl="3"/>
            <a:r>
              <a:rPr lang="en-US" dirty="0" smtClean="0"/>
              <a:t>20634 calls for service (12% increase since 2014)</a:t>
            </a:r>
          </a:p>
          <a:p>
            <a:pPr lvl="3"/>
            <a:r>
              <a:rPr lang="en-US" dirty="0" smtClean="0"/>
              <a:t>12626 officer initiated incidents</a:t>
            </a:r>
          </a:p>
          <a:p>
            <a:pPr marL="1170432" lvl="3" indent="0">
              <a:buNone/>
            </a:pPr>
            <a:endParaRPr lang="en-US" dirty="0" smtClean="0"/>
          </a:p>
          <a:p>
            <a:r>
              <a:rPr lang="en-US" sz="2200" dirty="0" smtClean="0"/>
              <a:t>Arrests</a:t>
            </a:r>
          </a:p>
          <a:p>
            <a:pPr lvl="3"/>
            <a:r>
              <a:rPr lang="en-US" dirty="0" smtClean="0"/>
              <a:t>2542 total arrests </a:t>
            </a:r>
          </a:p>
          <a:p>
            <a:pPr lvl="3"/>
            <a:r>
              <a:rPr lang="en-US" sz="2100" dirty="0" smtClean="0"/>
              <a:t>439 drugs related arrests</a:t>
            </a:r>
          </a:p>
          <a:p>
            <a:pPr lvl="3"/>
            <a:endParaRPr lang="en-US" dirty="0" smtClean="0"/>
          </a:p>
          <a:p>
            <a:pPr lvl="1"/>
            <a:endParaRPr lang="en-US" dirty="0"/>
          </a:p>
          <a:p>
            <a:pPr lvl="3"/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97705</TotalTime>
  <Words>954</Words>
  <Application>Microsoft Office PowerPoint</Application>
  <PresentationFormat>On-screen Show (4:3)</PresentationFormat>
  <Paragraphs>317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Ridgecrest  police department</vt:lpstr>
      <vt:lpstr>Overall Goal</vt:lpstr>
      <vt:lpstr>FY18 Staffing</vt:lpstr>
      <vt:lpstr>Department Functions</vt:lpstr>
      <vt:lpstr>PowerPoint Presentation</vt:lpstr>
      <vt:lpstr>Ridgecrest Crime Trends</vt:lpstr>
      <vt:lpstr>Part 1 Crime Trends</vt:lpstr>
      <vt:lpstr>Part 1 Crimes</vt:lpstr>
      <vt:lpstr>Ridgecrest Crime Trends</vt:lpstr>
      <vt:lpstr>Traffic Trends</vt:lpstr>
      <vt:lpstr>Public Safety Challenges </vt:lpstr>
      <vt:lpstr>Strategy to Address Crime</vt:lpstr>
      <vt:lpstr> Teen Court Statistics 2016 </vt:lpstr>
      <vt:lpstr>Community Involvement</vt:lpstr>
      <vt:lpstr>Community Involvement</vt:lpstr>
      <vt:lpstr>FY18 Budget</vt:lpstr>
      <vt:lpstr>FY18 Budget </vt:lpstr>
      <vt:lpstr>FY18 Budget</vt:lpstr>
      <vt:lpstr>Fee Changes </vt:lpstr>
    </vt:vector>
  </TitlesOfParts>
  <Company>City of Ridgecrest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rstrand</dc:creator>
  <cp:lastModifiedBy>Garry Heimsoth</cp:lastModifiedBy>
  <cp:revision>893</cp:revision>
  <cp:lastPrinted>2017-05-31T00:37:40Z</cp:lastPrinted>
  <dcterms:created xsi:type="dcterms:W3CDTF">2008-06-21T00:34:37Z</dcterms:created>
  <dcterms:modified xsi:type="dcterms:W3CDTF">2017-05-31T04:14:58Z</dcterms:modified>
</cp:coreProperties>
</file>