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9"/>
  </p:notesMasterIdLst>
  <p:sldIdLst>
    <p:sldId id="295" r:id="rId2"/>
    <p:sldId id="281" r:id="rId3"/>
    <p:sldId id="290" r:id="rId4"/>
    <p:sldId id="294" r:id="rId5"/>
    <p:sldId id="296" r:id="rId6"/>
    <p:sldId id="289" r:id="rId7"/>
    <p:sldId id="319" r:id="rId8"/>
    <p:sldId id="297" r:id="rId9"/>
    <p:sldId id="302" r:id="rId10"/>
    <p:sldId id="298" r:id="rId11"/>
    <p:sldId id="300" r:id="rId12"/>
    <p:sldId id="306" r:id="rId13"/>
    <p:sldId id="307" r:id="rId14"/>
    <p:sldId id="308" r:id="rId15"/>
    <p:sldId id="309" r:id="rId16"/>
    <p:sldId id="310" r:id="rId17"/>
    <p:sldId id="311" r:id="rId18"/>
    <p:sldId id="312" r:id="rId19"/>
    <p:sldId id="313" r:id="rId20"/>
    <p:sldId id="314" r:id="rId21"/>
    <p:sldId id="301" r:id="rId22"/>
    <p:sldId id="304" r:id="rId23"/>
    <p:sldId id="305" r:id="rId24"/>
    <p:sldId id="315" r:id="rId25"/>
    <p:sldId id="318" r:id="rId26"/>
    <p:sldId id="316" r:id="rId27"/>
    <p:sldId id="320" r:id="rId28"/>
  </p:sldIdLst>
  <p:sldSz cx="12192000" cy="6858000"/>
  <p:notesSz cx="6980238" cy="92233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Nancy Xiong" initials="NX" lastIdx="1" clrIdx="0"/>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1356" autoAdjust="0"/>
    <p:restoredTop sz="71332" autoAdjust="0"/>
  </p:normalViewPr>
  <p:slideViewPr>
    <p:cSldViewPr>
      <p:cViewPr varScale="1">
        <p:scale>
          <a:sx n="58" d="100"/>
          <a:sy n="58" d="100"/>
        </p:scale>
        <p:origin x="1020" y="66"/>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commentAuthors" Target="commentAuthors.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2"/>
            <a:ext cx="3024770" cy="461167"/>
          </a:xfrm>
          <a:prstGeom prst="rect">
            <a:avLst/>
          </a:prstGeom>
        </p:spPr>
        <p:txBody>
          <a:bodyPr vert="horz" lIns="92570" tIns="46284" rIns="92570" bIns="46284" rtlCol="0"/>
          <a:lstStyle>
            <a:lvl1pPr algn="l">
              <a:defRPr sz="1200"/>
            </a:lvl1pPr>
          </a:lstStyle>
          <a:p>
            <a:endParaRPr lang="en-US"/>
          </a:p>
        </p:txBody>
      </p:sp>
      <p:sp>
        <p:nvSpPr>
          <p:cNvPr id="3" name="Date Placeholder 2"/>
          <p:cNvSpPr>
            <a:spLocks noGrp="1"/>
          </p:cNvSpPr>
          <p:nvPr>
            <p:ph type="dt" idx="1"/>
          </p:nvPr>
        </p:nvSpPr>
        <p:spPr>
          <a:xfrm>
            <a:off x="3953853" y="2"/>
            <a:ext cx="3024770" cy="461167"/>
          </a:xfrm>
          <a:prstGeom prst="rect">
            <a:avLst/>
          </a:prstGeom>
        </p:spPr>
        <p:txBody>
          <a:bodyPr vert="horz" lIns="92570" tIns="46284" rIns="92570" bIns="46284" rtlCol="0"/>
          <a:lstStyle>
            <a:lvl1pPr algn="r">
              <a:defRPr sz="1200"/>
            </a:lvl1pPr>
          </a:lstStyle>
          <a:p>
            <a:fld id="{444B884C-7EAF-4DD2-A198-3A51138F6EBE}" type="datetimeFigureOut">
              <a:rPr lang="en-US" smtClean="0"/>
              <a:t>5/30/2017</a:t>
            </a:fld>
            <a:endParaRPr lang="en-US"/>
          </a:p>
        </p:txBody>
      </p:sp>
      <p:sp>
        <p:nvSpPr>
          <p:cNvPr id="4" name="Slide Image Placeholder 3"/>
          <p:cNvSpPr>
            <a:spLocks noGrp="1" noRot="1" noChangeAspect="1"/>
          </p:cNvSpPr>
          <p:nvPr>
            <p:ph type="sldImg" idx="2"/>
          </p:nvPr>
        </p:nvSpPr>
        <p:spPr>
          <a:xfrm>
            <a:off x="415925" y="692150"/>
            <a:ext cx="6148388" cy="3457575"/>
          </a:xfrm>
          <a:prstGeom prst="rect">
            <a:avLst/>
          </a:prstGeom>
          <a:noFill/>
          <a:ln w="12700">
            <a:solidFill>
              <a:prstClr val="black"/>
            </a:solidFill>
          </a:ln>
        </p:spPr>
        <p:txBody>
          <a:bodyPr vert="horz" lIns="92570" tIns="46284" rIns="92570" bIns="46284" rtlCol="0" anchor="ctr"/>
          <a:lstStyle/>
          <a:p>
            <a:endParaRPr lang="en-US"/>
          </a:p>
        </p:txBody>
      </p:sp>
      <p:sp>
        <p:nvSpPr>
          <p:cNvPr id="5" name="Notes Placeholder 4"/>
          <p:cNvSpPr>
            <a:spLocks noGrp="1"/>
          </p:cNvSpPr>
          <p:nvPr>
            <p:ph type="body" sz="quarter" idx="3"/>
          </p:nvPr>
        </p:nvSpPr>
        <p:spPr>
          <a:xfrm>
            <a:off x="698025" y="4381106"/>
            <a:ext cx="5584190" cy="4150517"/>
          </a:xfrm>
          <a:prstGeom prst="rect">
            <a:avLst/>
          </a:prstGeom>
        </p:spPr>
        <p:txBody>
          <a:bodyPr vert="horz" lIns="92570" tIns="46284" rIns="92570" bIns="46284"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760606"/>
            <a:ext cx="3024770" cy="461167"/>
          </a:xfrm>
          <a:prstGeom prst="rect">
            <a:avLst/>
          </a:prstGeom>
        </p:spPr>
        <p:txBody>
          <a:bodyPr vert="horz" lIns="92570" tIns="46284" rIns="92570" bIns="46284" rtlCol="0" anchor="b"/>
          <a:lstStyle>
            <a:lvl1pPr algn="l">
              <a:defRPr sz="1200"/>
            </a:lvl1pPr>
          </a:lstStyle>
          <a:p>
            <a:endParaRPr lang="en-US"/>
          </a:p>
        </p:txBody>
      </p:sp>
      <p:sp>
        <p:nvSpPr>
          <p:cNvPr id="7" name="Slide Number Placeholder 6"/>
          <p:cNvSpPr>
            <a:spLocks noGrp="1"/>
          </p:cNvSpPr>
          <p:nvPr>
            <p:ph type="sldNum" sz="quarter" idx="5"/>
          </p:nvPr>
        </p:nvSpPr>
        <p:spPr>
          <a:xfrm>
            <a:off x="3953853" y="8760606"/>
            <a:ext cx="3024770" cy="461167"/>
          </a:xfrm>
          <a:prstGeom prst="rect">
            <a:avLst/>
          </a:prstGeom>
        </p:spPr>
        <p:txBody>
          <a:bodyPr vert="horz" lIns="92570" tIns="46284" rIns="92570" bIns="46284" rtlCol="0" anchor="b"/>
          <a:lstStyle>
            <a:lvl1pPr algn="r">
              <a:defRPr sz="1200"/>
            </a:lvl1pPr>
          </a:lstStyle>
          <a:p>
            <a:fld id="{8A28292D-AD00-4FF1-AE00-DFD78A2A502E}" type="slidenum">
              <a:rPr lang="en-US" smtClean="0"/>
              <a:t>‹#›</a:t>
            </a:fld>
            <a:endParaRPr lang="en-US"/>
          </a:p>
        </p:txBody>
      </p:sp>
    </p:spTree>
    <p:extLst>
      <p:ext uri="{BB962C8B-B14F-4D97-AF65-F5344CB8AC3E}">
        <p14:creationId xmlns:p14="http://schemas.microsoft.com/office/powerpoint/2010/main" val="292175689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15925" y="692150"/>
            <a:ext cx="6148388" cy="3457575"/>
          </a:xfrm>
        </p:spPr>
      </p:sp>
      <p:sp>
        <p:nvSpPr>
          <p:cNvPr id="3" name="Notes Placeholder 2"/>
          <p:cNvSpPr>
            <a:spLocks noGrp="1"/>
          </p:cNvSpPr>
          <p:nvPr>
            <p:ph type="body" idx="1"/>
          </p:nvPr>
        </p:nvSpPr>
        <p:spPr/>
        <p:txBody>
          <a:bodyPr/>
          <a:lstStyle/>
          <a:p>
            <a:pPr marL="173568" indent="-173568" defTabSz="925688">
              <a:spcBef>
                <a:spcPct val="0"/>
              </a:spcBef>
              <a:buFontTx/>
              <a:buChar char="-"/>
              <a:defRPr/>
            </a:pPr>
            <a:endParaRPr lang="en-US" dirty="0"/>
          </a:p>
        </p:txBody>
      </p:sp>
      <p:sp>
        <p:nvSpPr>
          <p:cNvPr id="4" name="Slide Number Placeholder 3"/>
          <p:cNvSpPr>
            <a:spLocks noGrp="1"/>
          </p:cNvSpPr>
          <p:nvPr>
            <p:ph type="sldNum" sz="quarter" idx="10"/>
          </p:nvPr>
        </p:nvSpPr>
        <p:spPr/>
        <p:txBody>
          <a:bodyPr/>
          <a:lstStyle/>
          <a:p>
            <a:fld id="{8A28292D-AD00-4FF1-AE00-DFD78A2A502E}" type="slidenum">
              <a:rPr lang="en-US" smtClean="0"/>
              <a:t>2</a:t>
            </a:fld>
            <a:endParaRPr lang="en-US"/>
          </a:p>
        </p:txBody>
      </p:sp>
    </p:spTree>
    <p:extLst>
      <p:ext uri="{BB962C8B-B14F-4D97-AF65-F5344CB8AC3E}">
        <p14:creationId xmlns:p14="http://schemas.microsoft.com/office/powerpoint/2010/main" val="365269701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15925" y="692150"/>
            <a:ext cx="6148388" cy="345757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A28292D-AD00-4FF1-AE00-DFD78A2A502E}" type="slidenum">
              <a:rPr lang="en-US" smtClean="0"/>
              <a:t>11</a:t>
            </a:fld>
            <a:endParaRPr lang="en-US"/>
          </a:p>
        </p:txBody>
      </p:sp>
    </p:spTree>
    <p:extLst>
      <p:ext uri="{BB962C8B-B14F-4D97-AF65-F5344CB8AC3E}">
        <p14:creationId xmlns:p14="http://schemas.microsoft.com/office/powerpoint/2010/main" val="179007918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15925" y="692150"/>
            <a:ext cx="6148388" cy="3457575"/>
          </a:xfrm>
        </p:spPr>
      </p:sp>
      <p:sp>
        <p:nvSpPr>
          <p:cNvPr id="3" name="Notes Placeholder 2"/>
          <p:cNvSpPr>
            <a:spLocks noGrp="1"/>
          </p:cNvSpPr>
          <p:nvPr>
            <p:ph type="body" idx="1"/>
          </p:nvPr>
        </p:nvSpPr>
        <p:spPr/>
        <p:txBody>
          <a:bodyPr/>
          <a:lstStyle/>
          <a:p>
            <a:pPr defTabSz="925688">
              <a:spcBef>
                <a:spcPct val="0"/>
              </a:spcBef>
              <a:defRPr/>
            </a:pPr>
            <a:endParaRPr lang="en-US" dirty="0"/>
          </a:p>
        </p:txBody>
      </p:sp>
      <p:sp>
        <p:nvSpPr>
          <p:cNvPr id="4" name="Slide Number Placeholder 3"/>
          <p:cNvSpPr>
            <a:spLocks noGrp="1"/>
          </p:cNvSpPr>
          <p:nvPr>
            <p:ph type="sldNum" sz="quarter" idx="10"/>
          </p:nvPr>
        </p:nvSpPr>
        <p:spPr/>
        <p:txBody>
          <a:bodyPr/>
          <a:lstStyle/>
          <a:p>
            <a:fld id="{8A28292D-AD00-4FF1-AE00-DFD78A2A502E}" type="slidenum">
              <a:rPr lang="en-US" smtClean="0"/>
              <a:t>12</a:t>
            </a:fld>
            <a:endParaRPr lang="en-US"/>
          </a:p>
        </p:txBody>
      </p:sp>
    </p:spTree>
    <p:extLst>
      <p:ext uri="{BB962C8B-B14F-4D97-AF65-F5344CB8AC3E}">
        <p14:creationId xmlns:p14="http://schemas.microsoft.com/office/powerpoint/2010/main" val="95769552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15925" y="692150"/>
            <a:ext cx="6148388" cy="3457575"/>
          </a:xfrm>
        </p:spPr>
      </p:sp>
      <p:sp>
        <p:nvSpPr>
          <p:cNvPr id="3" name="Notes Placeholder 2"/>
          <p:cNvSpPr>
            <a:spLocks noGrp="1"/>
          </p:cNvSpPr>
          <p:nvPr>
            <p:ph type="body" idx="1"/>
          </p:nvPr>
        </p:nvSpPr>
        <p:spPr/>
        <p:txBody>
          <a:bodyPr/>
          <a:lstStyle/>
          <a:p>
            <a:pPr marL="462845" lvl="1">
              <a:defRPr/>
            </a:pPr>
            <a:endParaRPr lang="en-US" baseline="0" dirty="0" smtClean="0"/>
          </a:p>
        </p:txBody>
      </p:sp>
      <p:sp>
        <p:nvSpPr>
          <p:cNvPr id="4" name="Slide Number Placeholder 3"/>
          <p:cNvSpPr>
            <a:spLocks noGrp="1"/>
          </p:cNvSpPr>
          <p:nvPr>
            <p:ph type="sldNum" sz="quarter" idx="10"/>
          </p:nvPr>
        </p:nvSpPr>
        <p:spPr/>
        <p:txBody>
          <a:bodyPr/>
          <a:lstStyle/>
          <a:p>
            <a:fld id="{8A28292D-AD00-4FF1-AE00-DFD78A2A502E}" type="slidenum">
              <a:rPr lang="en-US" smtClean="0"/>
              <a:t>13</a:t>
            </a:fld>
            <a:endParaRPr lang="en-US"/>
          </a:p>
        </p:txBody>
      </p:sp>
    </p:spTree>
    <p:extLst>
      <p:ext uri="{BB962C8B-B14F-4D97-AF65-F5344CB8AC3E}">
        <p14:creationId xmlns:p14="http://schemas.microsoft.com/office/powerpoint/2010/main" val="108093318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15925" y="692150"/>
            <a:ext cx="6148388" cy="3457575"/>
          </a:xfrm>
        </p:spPr>
      </p:sp>
      <p:sp>
        <p:nvSpPr>
          <p:cNvPr id="3" name="Notes Placeholder 2"/>
          <p:cNvSpPr>
            <a:spLocks noGrp="1"/>
          </p:cNvSpPr>
          <p:nvPr>
            <p:ph type="body" idx="1"/>
          </p:nvPr>
        </p:nvSpPr>
        <p:spPr/>
        <p:txBody>
          <a:bodyPr/>
          <a:lstStyle/>
          <a:p>
            <a:pPr marL="462845" lvl="1">
              <a:defRPr/>
            </a:pPr>
            <a:endParaRPr lang="en-US" baseline="0" dirty="0" smtClean="0"/>
          </a:p>
        </p:txBody>
      </p:sp>
      <p:sp>
        <p:nvSpPr>
          <p:cNvPr id="4" name="Slide Number Placeholder 3"/>
          <p:cNvSpPr>
            <a:spLocks noGrp="1"/>
          </p:cNvSpPr>
          <p:nvPr>
            <p:ph type="sldNum" sz="quarter" idx="10"/>
          </p:nvPr>
        </p:nvSpPr>
        <p:spPr/>
        <p:txBody>
          <a:bodyPr/>
          <a:lstStyle/>
          <a:p>
            <a:fld id="{8A28292D-AD00-4FF1-AE00-DFD78A2A502E}" type="slidenum">
              <a:rPr lang="en-US" smtClean="0"/>
              <a:t>14</a:t>
            </a:fld>
            <a:endParaRPr lang="en-US"/>
          </a:p>
        </p:txBody>
      </p:sp>
    </p:spTree>
    <p:extLst>
      <p:ext uri="{BB962C8B-B14F-4D97-AF65-F5344CB8AC3E}">
        <p14:creationId xmlns:p14="http://schemas.microsoft.com/office/powerpoint/2010/main" val="165102777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15925" y="692150"/>
            <a:ext cx="6148388" cy="345757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A28292D-AD00-4FF1-AE00-DFD78A2A502E}" type="slidenum">
              <a:rPr lang="en-US" smtClean="0"/>
              <a:t>15</a:t>
            </a:fld>
            <a:endParaRPr lang="en-US"/>
          </a:p>
        </p:txBody>
      </p:sp>
    </p:spTree>
    <p:extLst>
      <p:ext uri="{BB962C8B-B14F-4D97-AF65-F5344CB8AC3E}">
        <p14:creationId xmlns:p14="http://schemas.microsoft.com/office/powerpoint/2010/main" val="79986066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15925" y="692150"/>
            <a:ext cx="6148388" cy="345757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A28292D-AD00-4FF1-AE00-DFD78A2A502E}" type="slidenum">
              <a:rPr lang="en-US" smtClean="0"/>
              <a:t>16</a:t>
            </a:fld>
            <a:endParaRPr lang="en-US"/>
          </a:p>
        </p:txBody>
      </p:sp>
    </p:spTree>
    <p:extLst>
      <p:ext uri="{BB962C8B-B14F-4D97-AF65-F5344CB8AC3E}">
        <p14:creationId xmlns:p14="http://schemas.microsoft.com/office/powerpoint/2010/main" val="45051918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15925" y="692150"/>
            <a:ext cx="6148388" cy="3457575"/>
          </a:xfrm>
        </p:spPr>
      </p:sp>
      <p:sp>
        <p:nvSpPr>
          <p:cNvPr id="3" name="Notes Placeholder 2"/>
          <p:cNvSpPr>
            <a:spLocks noGrp="1"/>
          </p:cNvSpPr>
          <p:nvPr>
            <p:ph type="body" idx="1"/>
          </p:nvPr>
        </p:nvSpPr>
        <p:spPr/>
        <p:txBody>
          <a:bodyPr/>
          <a:lstStyle/>
          <a:p>
            <a:pPr defTabSz="925688">
              <a:spcBef>
                <a:spcPct val="0"/>
              </a:spcBef>
              <a:defRPr/>
            </a:pPr>
            <a:endParaRPr lang="en-US" dirty="0"/>
          </a:p>
        </p:txBody>
      </p:sp>
      <p:sp>
        <p:nvSpPr>
          <p:cNvPr id="4" name="Slide Number Placeholder 3"/>
          <p:cNvSpPr>
            <a:spLocks noGrp="1"/>
          </p:cNvSpPr>
          <p:nvPr>
            <p:ph type="sldNum" sz="quarter" idx="10"/>
          </p:nvPr>
        </p:nvSpPr>
        <p:spPr/>
        <p:txBody>
          <a:bodyPr/>
          <a:lstStyle/>
          <a:p>
            <a:fld id="{8A28292D-AD00-4FF1-AE00-DFD78A2A502E}" type="slidenum">
              <a:rPr lang="en-US" smtClean="0"/>
              <a:t>17</a:t>
            </a:fld>
            <a:endParaRPr lang="en-US"/>
          </a:p>
        </p:txBody>
      </p:sp>
    </p:spTree>
    <p:extLst>
      <p:ext uri="{BB962C8B-B14F-4D97-AF65-F5344CB8AC3E}">
        <p14:creationId xmlns:p14="http://schemas.microsoft.com/office/powerpoint/2010/main" val="237865471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15925" y="692150"/>
            <a:ext cx="6148388" cy="3457575"/>
          </a:xfrm>
        </p:spPr>
      </p:sp>
      <p:sp>
        <p:nvSpPr>
          <p:cNvPr id="3" name="Notes Placeholder 2"/>
          <p:cNvSpPr>
            <a:spLocks noGrp="1"/>
          </p:cNvSpPr>
          <p:nvPr>
            <p:ph type="body" idx="1"/>
          </p:nvPr>
        </p:nvSpPr>
        <p:spPr/>
        <p:txBody>
          <a:bodyPr/>
          <a:lstStyle/>
          <a:p>
            <a:pPr marL="462845" lvl="1">
              <a:defRPr/>
            </a:pPr>
            <a:endParaRPr lang="en-US" baseline="0" dirty="0" smtClean="0"/>
          </a:p>
        </p:txBody>
      </p:sp>
      <p:sp>
        <p:nvSpPr>
          <p:cNvPr id="4" name="Slide Number Placeholder 3"/>
          <p:cNvSpPr>
            <a:spLocks noGrp="1"/>
          </p:cNvSpPr>
          <p:nvPr>
            <p:ph type="sldNum" sz="quarter" idx="10"/>
          </p:nvPr>
        </p:nvSpPr>
        <p:spPr/>
        <p:txBody>
          <a:bodyPr/>
          <a:lstStyle/>
          <a:p>
            <a:fld id="{8A28292D-AD00-4FF1-AE00-DFD78A2A502E}" type="slidenum">
              <a:rPr lang="en-US" smtClean="0"/>
              <a:t>18</a:t>
            </a:fld>
            <a:endParaRPr lang="en-US"/>
          </a:p>
        </p:txBody>
      </p:sp>
    </p:spTree>
    <p:extLst>
      <p:ext uri="{BB962C8B-B14F-4D97-AF65-F5344CB8AC3E}">
        <p14:creationId xmlns:p14="http://schemas.microsoft.com/office/powerpoint/2010/main" val="22056843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15925" y="692150"/>
            <a:ext cx="6148388" cy="3457575"/>
          </a:xfrm>
        </p:spPr>
      </p:sp>
      <p:sp>
        <p:nvSpPr>
          <p:cNvPr id="3" name="Notes Placeholder 2"/>
          <p:cNvSpPr>
            <a:spLocks noGrp="1"/>
          </p:cNvSpPr>
          <p:nvPr>
            <p:ph type="body" idx="1"/>
          </p:nvPr>
        </p:nvSpPr>
        <p:spPr/>
        <p:txBody>
          <a:bodyPr/>
          <a:lstStyle/>
          <a:p>
            <a:pPr marL="462845" lvl="1">
              <a:defRPr/>
            </a:pPr>
            <a:endParaRPr lang="en-US" baseline="0" dirty="0" smtClean="0"/>
          </a:p>
        </p:txBody>
      </p:sp>
      <p:sp>
        <p:nvSpPr>
          <p:cNvPr id="4" name="Slide Number Placeholder 3"/>
          <p:cNvSpPr>
            <a:spLocks noGrp="1"/>
          </p:cNvSpPr>
          <p:nvPr>
            <p:ph type="sldNum" sz="quarter" idx="10"/>
          </p:nvPr>
        </p:nvSpPr>
        <p:spPr/>
        <p:txBody>
          <a:bodyPr/>
          <a:lstStyle/>
          <a:p>
            <a:fld id="{8A28292D-AD00-4FF1-AE00-DFD78A2A502E}" type="slidenum">
              <a:rPr lang="en-US" smtClean="0"/>
              <a:t>19</a:t>
            </a:fld>
            <a:endParaRPr lang="en-US"/>
          </a:p>
        </p:txBody>
      </p:sp>
    </p:spTree>
    <p:extLst>
      <p:ext uri="{BB962C8B-B14F-4D97-AF65-F5344CB8AC3E}">
        <p14:creationId xmlns:p14="http://schemas.microsoft.com/office/powerpoint/2010/main" val="353697427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15925" y="692150"/>
            <a:ext cx="6148388" cy="345757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A28292D-AD00-4FF1-AE00-DFD78A2A502E}" type="slidenum">
              <a:rPr lang="en-US" smtClean="0"/>
              <a:t>20</a:t>
            </a:fld>
            <a:endParaRPr lang="en-US"/>
          </a:p>
        </p:txBody>
      </p:sp>
    </p:spTree>
    <p:extLst>
      <p:ext uri="{BB962C8B-B14F-4D97-AF65-F5344CB8AC3E}">
        <p14:creationId xmlns:p14="http://schemas.microsoft.com/office/powerpoint/2010/main" val="425066088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15925" y="692150"/>
            <a:ext cx="6148388" cy="345757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A28292D-AD00-4FF1-AE00-DFD78A2A502E}" type="slidenum">
              <a:rPr lang="en-US" smtClean="0"/>
              <a:t>3</a:t>
            </a:fld>
            <a:endParaRPr lang="en-US"/>
          </a:p>
        </p:txBody>
      </p:sp>
    </p:spTree>
    <p:extLst>
      <p:ext uri="{BB962C8B-B14F-4D97-AF65-F5344CB8AC3E}">
        <p14:creationId xmlns:p14="http://schemas.microsoft.com/office/powerpoint/2010/main" val="297565376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15925" y="692150"/>
            <a:ext cx="6148388" cy="3457575"/>
          </a:xfrm>
        </p:spPr>
      </p:sp>
      <p:sp>
        <p:nvSpPr>
          <p:cNvPr id="3" name="Notes Placeholder 2"/>
          <p:cNvSpPr>
            <a:spLocks noGrp="1"/>
          </p:cNvSpPr>
          <p:nvPr>
            <p:ph type="body" idx="1"/>
          </p:nvPr>
        </p:nvSpPr>
        <p:spPr/>
        <p:txBody>
          <a:bodyPr/>
          <a:lstStyle/>
          <a:p>
            <a:pPr defTabSz="925688">
              <a:spcBef>
                <a:spcPct val="0"/>
              </a:spcBef>
              <a:defRPr/>
            </a:pPr>
            <a:endParaRPr lang="en-US" dirty="0"/>
          </a:p>
        </p:txBody>
      </p:sp>
      <p:sp>
        <p:nvSpPr>
          <p:cNvPr id="4" name="Slide Number Placeholder 3"/>
          <p:cNvSpPr>
            <a:spLocks noGrp="1"/>
          </p:cNvSpPr>
          <p:nvPr>
            <p:ph type="sldNum" sz="quarter" idx="10"/>
          </p:nvPr>
        </p:nvSpPr>
        <p:spPr/>
        <p:txBody>
          <a:bodyPr/>
          <a:lstStyle/>
          <a:p>
            <a:fld id="{8A28292D-AD00-4FF1-AE00-DFD78A2A502E}" type="slidenum">
              <a:rPr lang="en-US" smtClean="0"/>
              <a:t>21</a:t>
            </a:fld>
            <a:endParaRPr lang="en-US"/>
          </a:p>
        </p:txBody>
      </p:sp>
    </p:spTree>
    <p:extLst>
      <p:ext uri="{BB962C8B-B14F-4D97-AF65-F5344CB8AC3E}">
        <p14:creationId xmlns:p14="http://schemas.microsoft.com/office/powerpoint/2010/main" val="644410905"/>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15925" y="692150"/>
            <a:ext cx="6148388" cy="3457575"/>
          </a:xfrm>
        </p:spPr>
      </p:sp>
      <p:sp>
        <p:nvSpPr>
          <p:cNvPr id="3" name="Notes Placeholder 2"/>
          <p:cNvSpPr>
            <a:spLocks noGrp="1"/>
          </p:cNvSpPr>
          <p:nvPr>
            <p:ph type="body" idx="1"/>
          </p:nvPr>
        </p:nvSpPr>
        <p:spPr/>
        <p:txBody>
          <a:bodyPr/>
          <a:lstStyle/>
          <a:p>
            <a:pPr marL="462845" lvl="1">
              <a:defRPr/>
            </a:pPr>
            <a:endParaRPr lang="en-US" baseline="0" dirty="0" smtClean="0"/>
          </a:p>
        </p:txBody>
      </p:sp>
      <p:sp>
        <p:nvSpPr>
          <p:cNvPr id="4" name="Slide Number Placeholder 3"/>
          <p:cNvSpPr>
            <a:spLocks noGrp="1"/>
          </p:cNvSpPr>
          <p:nvPr>
            <p:ph type="sldNum" sz="quarter" idx="10"/>
          </p:nvPr>
        </p:nvSpPr>
        <p:spPr/>
        <p:txBody>
          <a:bodyPr/>
          <a:lstStyle/>
          <a:p>
            <a:fld id="{8A28292D-AD00-4FF1-AE00-DFD78A2A502E}" type="slidenum">
              <a:rPr lang="en-US" smtClean="0"/>
              <a:t>22</a:t>
            </a:fld>
            <a:endParaRPr lang="en-US"/>
          </a:p>
        </p:txBody>
      </p:sp>
    </p:spTree>
    <p:extLst>
      <p:ext uri="{BB962C8B-B14F-4D97-AF65-F5344CB8AC3E}">
        <p14:creationId xmlns:p14="http://schemas.microsoft.com/office/powerpoint/2010/main" val="3999534934"/>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15925" y="692150"/>
            <a:ext cx="6148388" cy="345757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A28292D-AD00-4FF1-AE00-DFD78A2A502E}" type="slidenum">
              <a:rPr lang="en-US" smtClean="0"/>
              <a:t>23</a:t>
            </a:fld>
            <a:endParaRPr lang="en-US"/>
          </a:p>
        </p:txBody>
      </p:sp>
    </p:spTree>
    <p:extLst>
      <p:ext uri="{BB962C8B-B14F-4D97-AF65-F5344CB8AC3E}">
        <p14:creationId xmlns:p14="http://schemas.microsoft.com/office/powerpoint/2010/main" val="41495201"/>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15925" y="692150"/>
            <a:ext cx="6148388" cy="3457575"/>
          </a:xfrm>
        </p:spPr>
      </p:sp>
      <p:sp>
        <p:nvSpPr>
          <p:cNvPr id="3" name="Notes Placeholder 2"/>
          <p:cNvSpPr>
            <a:spLocks noGrp="1"/>
          </p:cNvSpPr>
          <p:nvPr>
            <p:ph type="body" idx="1"/>
          </p:nvPr>
        </p:nvSpPr>
        <p:spPr/>
        <p:txBody>
          <a:bodyPr/>
          <a:lstStyle/>
          <a:p>
            <a:pPr defTabSz="925688">
              <a:spcBef>
                <a:spcPct val="0"/>
              </a:spcBef>
              <a:defRPr/>
            </a:pPr>
            <a:endParaRPr lang="en-US" dirty="0"/>
          </a:p>
        </p:txBody>
      </p:sp>
      <p:sp>
        <p:nvSpPr>
          <p:cNvPr id="4" name="Slide Number Placeholder 3"/>
          <p:cNvSpPr>
            <a:spLocks noGrp="1"/>
          </p:cNvSpPr>
          <p:nvPr>
            <p:ph type="sldNum" sz="quarter" idx="10"/>
          </p:nvPr>
        </p:nvSpPr>
        <p:spPr/>
        <p:txBody>
          <a:bodyPr/>
          <a:lstStyle/>
          <a:p>
            <a:fld id="{8A28292D-AD00-4FF1-AE00-DFD78A2A502E}" type="slidenum">
              <a:rPr lang="en-US" smtClean="0"/>
              <a:t>24</a:t>
            </a:fld>
            <a:endParaRPr lang="en-US"/>
          </a:p>
        </p:txBody>
      </p:sp>
    </p:spTree>
    <p:extLst>
      <p:ext uri="{BB962C8B-B14F-4D97-AF65-F5344CB8AC3E}">
        <p14:creationId xmlns:p14="http://schemas.microsoft.com/office/powerpoint/2010/main" val="3711985474"/>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15925" y="692150"/>
            <a:ext cx="6148388" cy="345757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A28292D-AD00-4FF1-AE00-DFD78A2A502E}" type="slidenum">
              <a:rPr lang="en-US" smtClean="0"/>
              <a:t>25</a:t>
            </a:fld>
            <a:endParaRPr lang="en-US"/>
          </a:p>
        </p:txBody>
      </p:sp>
    </p:spTree>
    <p:extLst>
      <p:ext uri="{BB962C8B-B14F-4D97-AF65-F5344CB8AC3E}">
        <p14:creationId xmlns:p14="http://schemas.microsoft.com/office/powerpoint/2010/main" val="1978017868"/>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15925" y="692150"/>
            <a:ext cx="6148388" cy="345757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A28292D-AD00-4FF1-AE00-DFD78A2A502E}" type="slidenum">
              <a:rPr lang="en-US" smtClean="0"/>
              <a:t>26</a:t>
            </a:fld>
            <a:endParaRPr lang="en-US"/>
          </a:p>
        </p:txBody>
      </p:sp>
    </p:spTree>
    <p:extLst>
      <p:ext uri="{BB962C8B-B14F-4D97-AF65-F5344CB8AC3E}">
        <p14:creationId xmlns:p14="http://schemas.microsoft.com/office/powerpoint/2010/main" val="249745164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15925" y="692150"/>
            <a:ext cx="6148388" cy="345757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A28292D-AD00-4FF1-AE00-DFD78A2A502E}" type="slidenum">
              <a:rPr lang="en-US" smtClean="0"/>
              <a:t>4</a:t>
            </a:fld>
            <a:endParaRPr lang="en-US"/>
          </a:p>
        </p:txBody>
      </p:sp>
    </p:spTree>
    <p:extLst>
      <p:ext uri="{BB962C8B-B14F-4D97-AF65-F5344CB8AC3E}">
        <p14:creationId xmlns:p14="http://schemas.microsoft.com/office/powerpoint/2010/main" val="157087000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15925" y="692150"/>
            <a:ext cx="6148388" cy="3457575"/>
          </a:xfrm>
        </p:spPr>
      </p:sp>
      <p:sp>
        <p:nvSpPr>
          <p:cNvPr id="3" name="Notes Placeholder 2"/>
          <p:cNvSpPr>
            <a:spLocks noGrp="1"/>
          </p:cNvSpPr>
          <p:nvPr>
            <p:ph type="body" idx="1"/>
          </p:nvPr>
        </p:nvSpPr>
        <p:spPr/>
        <p:txBody>
          <a:bodyPr/>
          <a:lstStyle/>
          <a:p>
            <a:pPr defTabSz="925688">
              <a:spcBef>
                <a:spcPct val="0"/>
              </a:spcBef>
              <a:defRPr/>
            </a:pPr>
            <a:endParaRPr lang="en-US" dirty="0"/>
          </a:p>
        </p:txBody>
      </p:sp>
      <p:sp>
        <p:nvSpPr>
          <p:cNvPr id="4" name="Slide Number Placeholder 3"/>
          <p:cNvSpPr>
            <a:spLocks noGrp="1"/>
          </p:cNvSpPr>
          <p:nvPr>
            <p:ph type="sldNum" sz="quarter" idx="10"/>
          </p:nvPr>
        </p:nvSpPr>
        <p:spPr/>
        <p:txBody>
          <a:bodyPr/>
          <a:lstStyle/>
          <a:p>
            <a:fld id="{8A28292D-AD00-4FF1-AE00-DFD78A2A502E}" type="slidenum">
              <a:rPr lang="en-US" smtClean="0"/>
              <a:t>5</a:t>
            </a:fld>
            <a:endParaRPr lang="en-US"/>
          </a:p>
        </p:txBody>
      </p:sp>
    </p:spTree>
    <p:extLst>
      <p:ext uri="{BB962C8B-B14F-4D97-AF65-F5344CB8AC3E}">
        <p14:creationId xmlns:p14="http://schemas.microsoft.com/office/powerpoint/2010/main" val="384016149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15925" y="692150"/>
            <a:ext cx="6148388" cy="3457575"/>
          </a:xfrm>
        </p:spPr>
      </p:sp>
      <p:sp>
        <p:nvSpPr>
          <p:cNvPr id="3" name="Notes Placeholder 2"/>
          <p:cNvSpPr>
            <a:spLocks noGrp="1"/>
          </p:cNvSpPr>
          <p:nvPr>
            <p:ph type="body" idx="1"/>
          </p:nvPr>
        </p:nvSpPr>
        <p:spPr/>
        <p:txBody>
          <a:bodyPr/>
          <a:lstStyle/>
          <a:p>
            <a:pPr lvl="0"/>
            <a:endParaRPr lang="en-US" dirty="0"/>
          </a:p>
        </p:txBody>
      </p:sp>
      <p:sp>
        <p:nvSpPr>
          <p:cNvPr id="4" name="Slide Number Placeholder 3"/>
          <p:cNvSpPr>
            <a:spLocks noGrp="1"/>
          </p:cNvSpPr>
          <p:nvPr>
            <p:ph type="sldNum" sz="quarter" idx="10"/>
          </p:nvPr>
        </p:nvSpPr>
        <p:spPr/>
        <p:txBody>
          <a:bodyPr/>
          <a:lstStyle/>
          <a:p>
            <a:fld id="{8A28292D-AD00-4FF1-AE00-DFD78A2A502E}" type="slidenum">
              <a:rPr lang="en-US" smtClean="0"/>
              <a:t>6</a:t>
            </a:fld>
            <a:endParaRPr lang="en-US"/>
          </a:p>
        </p:txBody>
      </p:sp>
    </p:spTree>
    <p:extLst>
      <p:ext uri="{BB962C8B-B14F-4D97-AF65-F5344CB8AC3E}">
        <p14:creationId xmlns:p14="http://schemas.microsoft.com/office/powerpoint/2010/main" val="89617912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15925" y="692150"/>
            <a:ext cx="6148388" cy="3457575"/>
          </a:xfrm>
        </p:spPr>
      </p:sp>
      <p:sp>
        <p:nvSpPr>
          <p:cNvPr id="3" name="Notes Placeholder 2"/>
          <p:cNvSpPr>
            <a:spLocks noGrp="1"/>
          </p:cNvSpPr>
          <p:nvPr>
            <p:ph type="body" idx="1"/>
          </p:nvPr>
        </p:nvSpPr>
        <p:spPr/>
        <p:txBody>
          <a:bodyPr/>
          <a:lstStyle/>
          <a:p>
            <a:pPr lvl="0"/>
            <a:endParaRPr lang="en-US" dirty="0"/>
          </a:p>
        </p:txBody>
      </p:sp>
      <p:sp>
        <p:nvSpPr>
          <p:cNvPr id="4" name="Slide Number Placeholder 3"/>
          <p:cNvSpPr>
            <a:spLocks noGrp="1"/>
          </p:cNvSpPr>
          <p:nvPr>
            <p:ph type="sldNum" sz="quarter" idx="10"/>
          </p:nvPr>
        </p:nvSpPr>
        <p:spPr/>
        <p:txBody>
          <a:bodyPr/>
          <a:lstStyle/>
          <a:p>
            <a:fld id="{8A28292D-AD00-4FF1-AE00-DFD78A2A502E}" type="slidenum">
              <a:rPr lang="en-US" smtClean="0"/>
              <a:t>7</a:t>
            </a:fld>
            <a:endParaRPr lang="en-US"/>
          </a:p>
        </p:txBody>
      </p:sp>
    </p:spTree>
    <p:extLst>
      <p:ext uri="{BB962C8B-B14F-4D97-AF65-F5344CB8AC3E}">
        <p14:creationId xmlns:p14="http://schemas.microsoft.com/office/powerpoint/2010/main" val="122110080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15925" y="692150"/>
            <a:ext cx="6148388" cy="345757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A28292D-AD00-4FF1-AE00-DFD78A2A502E}" type="slidenum">
              <a:rPr lang="en-US" smtClean="0"/>
              <a:t>8</a:t>
            </a:fld>
            <a:endParaRPr lang="en-US"/>
          </a:p>
        </p:txBody>
      </p:sp>
    </p:spTree>
    <p:extLst>
      <p:ext uri="{BB962C8B-B14F-4D97-AF65-F5344CB8AC3E}">
        <p14:creationId xmlns:p14="http://schemas.microsoft.com/office/powerpoint/2010/main" val="87220136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15925" y="692150"/>
            <a:ext cx="6148388" cy="345757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A28292D-AD00-4FF1-AE00-DFD78A2A502E}" type="slidenum">
              <a:rPr lang="en-US" smtClean="0"/>
              <a:t>9</a:t>
            </a:fld>
            <a:endParaRPr lang="en-US"/>
          </a:p>
        </p:txBody>
      </p:sp>
    </p:spTree>
    <p:extLst>
      <p:ext uri="{BB962C8B-B14F-4D97-AF65-F5344CB8AC3E}">
        <p14:creationId xmlns:p14="http://schemas.microsoft.com/office/powerpoint/2010/main" val="54765296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15925" y="692150"/>
            <a:ext cx="6148388" cy="3457575"/>
          </a:xfrm>
        </p:spPr>
      </p:sp>
      <p:sp>
        <p:nvSpPr>
          <p:cNvPr id="3" name="Notes Placeholder 2"/>
          <p:cNvSpPr>
            <a:spLocks noGrp="1"/>
          </p:cNvSpPr>
          <p:nvPr>
            <p:ph type="body" idx="1"/>
          </p:nvPr>
        </p:nvSpPr>
        <p:spPr/>
        <p:txBody>
          <a:bodyPr/>
          <a:lstStyle/>
          <a:p>
            <a:pPr defTabSz="925688">
              <a:spcBef>
                <a:spcPct val="0"/>
              </a:spcBef>
              <a:defRPr/>
            </a:pPr>
            <a:endParaRPr lang="en-US" dirty="0"/>
          </a:p>
        </p:txBody>
      </p:sp>
      <p:sp>
        <p:nvSpPr>
          <p:cNvPr id="4" name="Slide Number Placeholder 3"/>
          <p:cNvSpPr>
            <a:spLocks noGrp="1"/>
          </p:cNvSpPr>
          <p:nvPr>
            <p:ph type="sldNum" sz="quarter" idx="10"/>
          </p:nvPr>
        </p:nvSpPr>
        <p:spPr/>
        <p:txBody>
          <a:bodyPr/>
          <a:lstStyle/>
          <a:p>
            <a:fld id="{8A28292D-AD00-4FF1-AE00-DFD78A2A502E}" type="slidenum">
              <a:rPr lang="en-US" smtClean="0"/>
              <a:t>10</a:t>
            </a:fld>
            <a:endParaRPr lang="en-US"/>
          </a:p>
        </p:txBody>
      </p:sp>
    </p:spTree>
    <p:extLst>
      <p:ext uri="{BB962C8B-B14F-4D97-AF65-F5344CB8AC3E}">
        <p14:creationId xmlns:p14="http://schemas.microsoft.com/office/powerpoint/2010/main" val="412780593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323CCF5-04E7-4C1F-A412-84A6CF1268DF}" type="datetimeFigureOut">
              <a:rPr lang="en-US" smtClean="0"/>
              <a:t>5/30/2017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F9BFEA2-B07A-4D20-9A4A-98C2C0036934}" type="slidenum">
              <a:rPr lang="en-US" smtClean="0"/>
              <a:t>‹#›</a:t>
            </a:fld>
            <a:endParaRPr lang="en-US"/>
          </a:p>
        </p:txBody>
      </p:sp>
    </p:spTree>
    <p:extLst>
      <p:ext uri="{BB962C8B-B14F-4D97-AF65-F5344CB8AC3E}">
        <p14:creationId xmlns:p14="http://schemas.microsoft.com/office/powerpoint/2010/main" val="39201160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323CCF5-04E7-4C1F-A412-84A6CF1268DF}" type="datetimeFigureOut">
              <a:rPr lang="en-US" smtClean="0"/>
              <a:t>5/30/2017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F9BFEA2-B07A-4D20-9A4A-98C2C0036934}" type="slidenum">
              <a:rPr lang="en-US" smtClean="0"/>
              <a:t>‹#›</a:t>
            </a:fld>
            <a:endParaRPr lang="en-US"/>
          </a:p>
        </p:txBody>
      </p:sp>
    </p:spTree>
    <p:extLst>
      <p:ext uri="{BB962C8B-B14F-4D97-AF65-F5344CB8AC3E}">
        <p14:creationId xmlns:p14="http://schemas.microsoft.com/office/powerpoint/2010/main" val="156496886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323CCF5-04E7-4C1F-A412-84A6CF1268DF}" type="datetimeFigureOut">
              <a:rPr lang="en-US" smtClean="0"/>
              <a:t>5/30/2017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F9BFEA2-B07A-4D20-9A4A-98C2C0036934}" type="slidenum">
              <a:rPr lang="en-US" smtClean="0"/>
              <a:t>‹#›</a:t>
            </a:fld>
            <a:endParaRPr lang="en-US"/>
          </a:p>
        </p:txBody>
      </p:sp>
    </p:spTree>
    <p:extLst>
      <p:ext uri="{BB962C8B-B14F-4D97-AF65-F5344CB8AC3E}">
        <p14:creationId xmlns:p14="http://schemas.microsoft.com/office/powerpoint/2010/main" val="4119358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323CCF5-04E7-4C1F-A412-84A6CF1268DF}" type="datetimeFigureOut">
              <a:rPr lang="en-US" smtClean="0"/>
              <a:t>5/30/2017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F9BFEA2-B07A-4D20-9A4A-98C2C0036934}" type="slidenum">
              <a:rPr lang="en-US" smtClean="0"/>
              <a:t>‹#›</a:t>
            </a:fld>
            <a:endParaRPr lang="en-US"/>
          </a:p>
        </p:txBody>
      </p:sp>
    </p:spTree>
    <p:extLst>
      <p:ext uri="{BB962C8B-B14F-4D97-AF65-F5344CB8AC3E}">
        <p14:creationId xmlns:p14="http://schemas.microsoft.com/office/powerpoint/2010/main" val="17905001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323CCF5-04E7-4C1F-A412-84A6CF1268DF}" type="datetimeFigureOut">
              <a:rPr lang="en-US" smtClean="0"/>
              <a:t>5/30/2017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F9BFEA2-B07A-4D20-9A4A-98C2C0036934}" type="slidenum">
              <a:rPr lang="en-US" smtClean="0"/>
              <a:t>‹#›</a:t>
            </a:fld>
            <a:endParaRPr lang="en-US"/>
          </a:p>
        </p:txBody>
      </p:sp>
    </p:spTree>
    <p:extLst>
      <p:ext uri="{BB962C8B-B14F-4D97-AF65-F5344CB8AC3E}">
        <p14:creationId xmlns:p14="http://schemas.microsoft.com/office/powerpoint/2010/main" val="9087800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323CCF5-04E7-4C1F-A412-84A6CF1268DF}" type="datetimeFigureOut">
              <a:rPr lang="en-US" smtClean="0"/>
              <a:t>5/30/2017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F9BFEA2-B07A-4D20-9A4A-98C2C0036934}" type="slidenum">
              <a:rPr lang="en-US" smtClean="0"/>
              <a:t>‹#›</a:t>
            </a:fld>
            <a:endParaRPr lang="en-US"/>
          </a:p>
        </p:txBody>
      </p:sp>
    </p:spTree>
    <p:extLst>
      <p:ext uri="{BB962C8B-B14F-4D97-AF65-F5344CB8AC3E}">
        <p14:creationId xmlns:p14="http://schemas.microsoft.com/office/powerpoint/2010/main" val="35813560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323CCF5-04E7-4C1F-A412-84A6CF1268DF}" type="datetimeFigureOut">
              <a:rPr lang="en-US" smtClean="0"/>
              <a:t>5/30/2017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F9BFEA2-B07A-4D20-9A4A-98C2C0036934}" type="slidenum">
              <a:rPr lang="en-US" smtClean="0"/>
              <a:t>‹#›</a:t>
            </a:fld>
            <a:endParaRPr lang="en-US"/>
          </a:p>
        </p:txBody>
      </p:sp>
    </p:spTree>
    <p:extLst>
      <p:ext uri="{BB962C8B-B14F-4D97-AF65-F5344CB8AC3E}">
        <p14:creationId xmlns:p14="http://schemas.microsoft.com/office/powerpoint/2010/main" val="25010122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323CCF5-04E7-4C1F-A412-84A6CF1268DF}" type="datetimeFigureOut">
              <a:rPr lang="en-US" smtClean="0"/>
              <a:t>5/30/2017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F9BFEA2-B07A-4D20-9A4A-98C2C0036934}" type="slidenum">
              <a:rPr lang="en-US" smtClean="0"/>
              <a:t>‹#›</a:t>
            </a:fld>
            <a:endParaRPr lang="en-US"/>
          </a:p>
        </p:txBody>
      </p:sp>
    </p:spTree>
    <p:extLst>
      <p:ext uri="{BB962C8B-B14F-4D97-AF65-F5344CB8AC3E}">
        <p14:creationId xmlns:p14="http://schemas.microsoft.com/office/powerpoint/2010/main" val="4380830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323CCF5-04E7-4C1F-A412-84A6CF1268DF}" type="datetimeFigureOut">
              <a:rPr lang="en-US" smtClean="0"/>
              <a:t>5/30/2017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F9BFEA2-B07A-4D20-9A4A-98C2C0036934}" type="slidenum">
              <a:rPr lang="en-US" smtClean="0"/>
              <a:t>‹#›</a:t>
            </a:fld>
            <a:endParaRPr lang="en-US"/>
          </a:p>
        </p:txBody>
      </p:sp>
    </p:spTree>
    <p:extLst>
      <p:ext uri="{BB962C8B-B14F-4D97-AF65-F5344CB8AC3E}">
        <p14:creationId xmlns:p14="http://schemas.microsoft.com/office/powerpoint/2010/main" val="14296930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323CCF5-04E7-4C1F-A412-84A6CF1268DF}" type="datetimeFigureOut">
              <a:rPr lang="en-US" smtClean="0"/>
              <a:t>5/30/2017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F9BFEA2-B07A-4D20-9A4A-98C2C0036934}" type="slidenum">
              <a:rPr lang="en-US" smtClean="0"/>
              <a:t>‹#›</a:t>
            </a:fld>
            <a:endParaRPr lang="en-US"/>
          </a:p>
        </p:txBody>
      </p:sp>
    </p:spTree>
    <p:extLst>
      <p:ext uri="{BB962C8B-B14F-4D97-AF65-F5344CB8AC3E}">
        <p14:creationId xmlns:p14="http://schemas.microsoft.com/office/powerpoint/2010/main" val="384317632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323CCF5-04E7-4C1F-A412-84A6CF1268DF}" type="datetimeFigureOut">
              <a:rPr lang="en-US" smtClean="0"/>
              <a:t>5/30/2017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F9BFEA2-B07A-4D20-9A4A-98C2C0036934}" type="slidenum">
              <a:rPr lang="en-US" smtClean="0"/>
              <a:t>‹#›</a:t>
            </a:fld>
            <a:endParaRPr lang="en-US"/>
          </a:p>
        </p:txBody>
      </p:sp>
    </p:spTree>
    <p:extLst>
      <p:ext uri="{BB962C8B-B14F-4D97-AF65-F5344CB8AC3E}">
        <p14:creationId xmlns:p14="http://schemas.microsoft.com/office/powerpoint/2010/main" val="14606619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323CCF5-04E7-4C1F-A412-84A6CF1268DF}" type="datetimeFigureOut">
              <a:rPr lang="en-US" smtClean="0"/>
              <a:t>5/30/2017</a:t>
            </a:fld>
            <a:endParaRPr lang="en-US"/>
          </a:p>
        </p:txBody>
      </p:sp>
      <p:sp>
        <p:nvSpPr>
          <p:cNvPr id="5" name="Footer Placeholder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F9BFEA2-B07A-4D20-9A4A-98C2C0036934}" type="slidenum">
              <a:rPr lang="en-US" smtClean="0"/>
              <a:t>‹#›</a:t>
            </a:fld>
            <a:endParaRPr lang="en-US"/>
          </a:p>
        </p:txBody>
      </p:sp>
    </p:spTree>
    <p:extLst>
      <p:ext uri="{BB962C8B-B14F-4D97-AF65-F5344CB8AC3E}">
        <p14:creationId xmlns:p14="http://schemas.microsoft.com/office/powerpoint/2010/main" val="270366975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lstStyle/>
          <a:p>
            <a:r>
              <a:rPr lang="en-US" dirty="0" smtClean="0"/>
              <a:t>GENERAL GOVERNMENT</a:t>
            </a:r>
            <a:endParaRPr lang="en-US" dirty="0"/>
          </a:p>
        </p:txBody>
      </p:sp>
      <p:sp>
        <p:nvSpPr>
          <p:cNvPr id="5" name="Subtitle 4"/>
          <p:cNvSpPr>
            <a:spLocks noGrp="1"/>
          </p:cNvSpPr>
          <p:nvPr>
            <p:ph type="subTitle" idx="1"/>
          </p:nvPr>
        </p:nvSpPr>
        <p:spPr/>
        <p:txBody>
          <a:bodyPr/>
          <a:lstStyle/>
          <a:p>
            <a:endParaRPr lang="en-US" dirty="0" smtClean="0"/>
          </a:p>
        </p:txBody>
      </p:sp>
    </p:spTree>
    <p:extLst>
      <p:ext uri="{BB962C8B-B14F-4D97-AF65-F5344CB8AC3E}">
        <p14:creationId xmlns:p14="http://schemas.microsoft.com/office/powerpoint/2010/main" val="379203833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City Clerk</a:t>
            </a:r>
            <a:endParaRPr lang="en-US" dirty="0"/>
          </a:p>
        </p:txBody>
      </p:sp>
      <p:sp>
        <p:nvSpPr>
          <p:cNvPr id="3" name="Content Placeholder 2"/>
          <p:cNvSpPr>
            <a:spLocks noGrp="1"/>
          </p:cNvSpPr>
          <p:nvPr>
            <p:ph idx="1"/>
          </p:nvPr>
        </p:nvSpPr>
        <p:spPr>
          <a:xfrm>
            <a:off x="1981200" y="1371600"/>
            <a:ext cx="8229600" cy="5410200"/>
          </a:xfrm>
        </p:spPr>
        <p:txBody>
          <a:bodyPr>
            <a:noAutofit/>
          </a:bodyPr>
          <a:lstStyle/>
          <a:p>
            <a:r>
              <a:rPr lang="en-US" sz="2400" dirty="0"/>
              <a:t>To record and preserve the legislative actions of the City Council</a:t>
            </a:r>
          </a:p>
          <a:p>
            <a:r>
              <a:rPr lang="en-US" sz="2400" dirty="0"/>
              <a:t>To conduct Elections</a:t>
            </a:r>
          </a:p>
          <a:p>
            <a:r>
              <a:rPr lang="en-US" sz="2400" dirty="0"/>
              <a:t>Administer and File Oaths of Office</a:t>
            </a:r>
          </a:p>
          <a:p>
            <a:r>
              <a:rPr lang="en-US" sz="2400" dirty="0"/>
              <a:t>Serve as Filing Officer for Campaign Disclosure Forms and Statements of Economic Interest</a:t>
            </a:r>
          </a:p>
          <a:p>
            <a:r>
              <a:rPr lang="en-US" sz="2400" dirty="0"/>
              <a:t>Give Notice of Public Hearings (Post/Publish/Written Notification)</a:t>
            </a:r>
          </a:p>
          <a:p>
            <a:r>
              <a:rPr lang="en-US" sz="2400" dirty="0"/>
              <a:t>Administer Oaths, Affirmations and Acknowledgments</a:t>
            </a:r>
          </a:p>
          <a:p>
            <a:r>
              <a:rPr lang="en-US" sz="2400" dirty="0"/>
              <a:t>Receive and Open Bids</a:t>
            </a:r>
          </a:p>
          <a:p>
            <a:r>
              <a:rPr lang="en-US" sz="2400" dirty="0"/>
              <a:t>Receive Petitions Relating to Initiative, Referendum or Recall</a:t>
            </a:r>
          </a:p>
          <a:p>
            <a:r>
              <a:rPr lang="en-US" sz="2400" dirty="0"/>
              <a:t>Maintain Custody of City Seal</a:t>
            </a:r>
          </a:p>
        </p:txBody>
      </p:sp>
    </p:spTree>
    <p:extLst>
      <p:ext uri="{BB962C8B-B14F-4D97-AF65-F5344CB8AC3E}">
        <p14:creationId xmlns:p14="http://schemas.microsoft.com/office/powerpoint/2010/main" val="134464580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dirty="0"/>
              <a:t>FY </a:t>
            </a:r>
            <a:r>
              <a:rPr lang="en-US" dirty="0" smtClean="0"/>
              <a:t>2017-18 </a:t>
            </a:r>
            <a:r>
              <a:rPr lang="en-US" dirty="0"/>
              <a:t>BUDGET/PLANS</a:t>
            </a:r>
            <a:r>
              <a:rPr lang="en-US" dirty="0" smtClean="0"/>
              <a:t/>
            </a:r>
            <a:br>
              <a:rPr lang="en-US" dirty="0" smtClean="0"/>
            </a:br>
            <a:endParaRPr lang="en-US" dirty="0"/>
          </a:p>
        </p:txBody>
      </p:sp>
      <p:graphicFrame>
        <p:nvGraphicFramePr>
          <p:cNvPr id="7" name="Table 6"/>
          <p:cNvGraphicFramePr>
            <a:graphicFrameLocks noGrp="1"/>
          </p:cNvGraphicFramePr>
          <p:nvPr>
            <p:extLst>
              <p:ext uri="{D42A27DB-BD31-4B8C-83A1-F6EECF244321}">
                <p14:modId xmlns:p14="http://schemas.microsoft.com/office/powerpoint/2010/main" val="2270817115"/>
              </p:ext>
            </p:extLst>
          </p:nvPr>
        </p:nvGraphicFramePr>
        <p:xfrm>
          <a:off x="1981200" y="1397001"/>
          <a:ext cx="8229600" cy="4851401"/>
        </p:xfrm>
        <a:graphic>
          <a:graphicData uri="http://schemas.openxmlformats.org/drawingml/2006/table">
            <a:tbl>
              <a:tblPr firstRow="1" bandRow="1">
                <a:tableStyleId>{5C22544A-7EE6-4342-B048-85BDC9FD1C3A}</a:tableStyleId>
              </a:tblPr>
              <a:tblGrid>
                <a:gridCol w="2743200">
                  <a:extLst>
                    <a:ext uri="{9D8B030D-6E8A-4147-A177-3AD203B41FA5}">
                      <a16:colId xmlns:a16="http://schemas.microsoft.com/office/drawing/2014/main" val="2143685181"/>
                    </a:ext>
                  </a:extLst>
                </a:gridCol>
                <a:gridCol w="2743200">
                  <a:extLst>
                    <a:ext uri="{9D8B030D-6E8A-4147-A177-3AD203B41FA5}">
                      <a16:colId xmlns:a16="http://schemas.microsoft.com/office/drawing/2014/main" val="1142985641"/>
                    </a:ext>
                  </a:extLst>
                </a:gridCol>
                <a:gridCol w="2743200">
                  <a:extLst>
                    <a:ext uri="{9D8B030D-6E8A-4147-A177-3AD203B41FA5}">
                      <a16:colId xmlns:a16="http://schemas.microsoft.com/office/drawing/2014/main" val="1773966237"/>
                    </a:ext>
                  </a:extLst>
                </a:gridCol>
              </a:tblGrid>
              <a:tr h="860953">
                <a:tc>
                  <a:txBody>
                    <a:bodyPr/>
                    <a:lstStyle/>
                    <a:p>
                      <a:endParaRPr lang="en-US" sz="2400" dirty="0"/>
                    </a:p>
                  </a:txBody>
                  <a:tcPr/>
                </a:tc>
                <a:tc>
                  <a:txBody>
                    <a:bodyPr/>
                    <a:lstStyle/>
                    <a:p>
                      <a:pPr algn="ctr"/>
                      <a:r>
                        <a:rPr lang="en-US" sz="2400" dirty="0" smtClean="0"/>
                        <a:t>FY 2016-17 Year- End</a:t>
                      </a:r>
                      <a:endParaRPr lang="en-US" sz="2400" dirty="0"/>
                    </a:p>
                  </a:txBody>
                  <a:tcPr/>
                </a:tc>
                <a:tc>
                  <a:txBody>
                    <a:bodyPr/>
                    <a:lstStyle/>
                    <a:p>
                      <a:pPr algn="ctr"/>
                      <a:r>
                        <a:rPr lang="en-US" sz="2400" dirty="0" smtClean="0"/>
                        <a:t>FY 2017-18 Proposed Budget</a:t>
                      </a:r>
                      <a:endParaRPr lang="en-US" sz="2400" dirty="0"/>
                    </a:p>
                  </a:txBody>
                  <a:tcPr/>
                </a:tc>
                <a:extLst>
                  <a:ext uri="{0D108BD9-81ED-4DB2-BD59-A6C34878D82A}">
                    <a16:rowId xmlns:a16="http://schemas.microsoft.com/office/drawing/2014/main" val="459925350"/>
                  </a:ext>
                </a:extLst>
              </a:tr>
              <a:tr h="498806">
                <a:tc>
                  <a:txBody>
                    <a:bodyPr/>
                    <a:lstStyle/>
                    <a:p>
                      <a:r>
                        <a:rPr lang="en-US" sz="2400" dirty="0" smtClean="0"/>
                        <a:t>Salaries/Benefits</a:t>
                      </a:r>
                      <a:endParaRPr lang="en-US" sz="2400" dirty="0"/>
                    </a:p>
                  </a:txBody>
                  <a:tcPr/>
                </a:tc>
                <a:tc>
                  <a:txBody>
                    <a:bodyPr/>
                    <a:lstStyle/>
                    <a:p>
                      <a:pPr algn="r"/>
                      <a:r>
                        <a:rPr lang="en-US" sz="2400" dirty="0" smtClean="0"/>
                        <a:t>83,697</a:t>
                      </a:r>
                      <a:endParaRPr lang="en-US" sz="2400" dirty="0"/>
                    </a:p>
                  </a:txBody>
                  <a:tcPr/>
                </a:tc>
                <a:tc>
                  <a:txBody>
                    <a:bodyPr/>
                    <a:lstStyle/>
                    <a:p>
                      <a:pPr algn="r"/>
                      <a:r>
                        <a:rPr lang="en-US" sz="2400" dirty="0" smtClean="0"/>
                        <a:t>87,358</a:t>
                      </a:r>
                      <a:endParaRPr lang="en-US" sz="2400" dirty="0"/>
                    </a:p>
                  </a:txBody>
                  <a:tcPr/>
                </a:tc>
                <a:extLst>
                  <a:ext uri="{0D108BD9-81ED-4DB2-BD59-A6C34878D82A}">
                    <a16:rowId xmlns:a16="http://schemas.microsoft.com/office/drawing/2014/main" val="3881639698"/>
                  </a:ext>
                </a:extLst>
              </a:tr>
              <a:tr h="498806">
                <a:tc>
                  <a:txBody>
                    <a:bodyPr/>
                    <a:lstStyle/>
                    <a:p>
                      <a:r>
                        <a:rPr lang="en-US" sz="2400" dirty="0" smtClean="0"/>
                        <a:t>Services/Charges</a:t>
                      </a:r>
                      <a:endParaRPr lang="en-US" sz="2400" dirty="0"/>
                    </a:p>
                  </a:txBody>
                  <a:tcPr/>
                </a:tc>
                <a:tc>
                  <a:txBody>
                    <a:bodyPr/>
                    <a:lstStyle/>
                    <a:p>
                      <a:pPr algn="r"/>
                      <a:r>
                        <a:rPr lang="en-US" sz="2400" u="none" dirty="0" smtClean="0"/>
                        <a:t>31,200</a:t>
                      </a:r>
                      <a:endParaRPr lang="en-US" sz="2400" u="none" dirty="0"/>
                    </a:p>
                  </a:txBody>
                  <a:tcPr/>
                </a:tc>
                <a:tc>
                  <a:txBody>
                    <a:bodyPr/>
                    <a:lstStyle/>
                    <a:p>
                      <a:pPr algn="r"/>
                      <a:r>
                        <a:rPr lang="en-US" sz="2400" u="none" dirty="0" smtClean="0"/>
                        <a:t>31,323</a:t>
                      </a:r>
                      <a:endParaRPr lang="en-US" sz="2400" u="none" dirty="0"/>
                    </a:p>
                  </a:txBody>
                  <a:tcPr/>
                </a:tc>
                <a:extLst>
                  <a:ext uri="{0D108BD9-81ED-4DB2-BD59-A6C34878D82A}">
                    <a16:rowId xmlns:a16="http://schemas.microsoft.com/office/drawing/2014/main" val="2389152363"/>
                  </a:ext>
                </a:extLst>
              </a:tr>
              <a:tr h="498806">
                <a:tc>
                  <a:txBody>
                    <a:bodyPr/>
                    <a:lstStyle/>
                    <a:p>
                      <a:r>
                        <a:rPr lang="en-US" sz="2400" b="0" dirty="0" smtClean="0"/>
                        <a:t>Material/Supplies</a:t>
                      </a:r>
                      <a:endParaRPr lang="en-US" sz="2400" b="0" dirty="0"/>
                    </a:p>
                  </a:txBody>
                  <a:tcPr/>
                </a:tc>
                <a:tc>
                  <a:txBody>
                    <a:bodyPr/>
                    <a:lstStyle/>
                    <a:p>
                      <a:pPr algn="r"/>
                      <a:r>
                        <a:rPr lang="en-US" sz="2400" b="0" u="sng" dirty="0" smtClean="0"/>
                        <a:t>200</a:t>
                      </a:r>
                      <a:endParaRPr lang="en-US" sz="2400" b="0" u="sng" dirty="0"/>
                    </a:p>
                  </a:txBody>
                  <a:tcPr/>
                </a:tc>
                <a:tc>
                  <a:txBody>
                    <a:bodyPr/>
                    <a:lstStyle/>
                    <a:p>
                      <a:pPr algn="r"/>
                      <a:r>
                        <a:rPr lang="en-US" sz="2400" b="0" u="sng" dirty="0" smtClean="0"/>
                        <a:t>10,200</a:t>
                      </a:r>
                      <a:endParaRPr lang="en-US" sz="2400" b="0" u="sng" dirty="0"/>
                    </a:p>
                  </a:txBody>
                  <a:tcPr/>
                </a:tc>
                <a:extLst>
                  <a:ext uri="{0D108BD9-81ED-4DB2-BD59-A6C34878D82A}">
                    <a16:rowId xmlns:a16="http://schemas.microsoft.com/office/drawing/2014/main" val="1580713639"/>
                  </a:ext>
                </a:extLst>
              </a:tr>
              <a:tr h="498806">
                <a:tc>
                  <a:txBody>
                    <a:bodyPr/>
                    <a:lstStyle/>
                    <a:p>
                      <a:r>
                        <a:rPr lang="en-US" sz="2400" b="1" dirty="0" smtClean="0"/>
                        <a:t>TOTAL</a:t>
                      </a:r>
                      <a:endParaRPr lang="en-US" sz="2400" b="1" dirty="0"/>
                    </a:p>
                  </a:txBody>
                  <a:tcPr/>
                </a:tc>
                <a:tc>
                  <a:txBody>
                    <a:bodyPr/>
                    <a:lstStyle/>
                    <a:p>
                      <a:pPr algn="r"/>
                      <a:r>
                        <a:rPr lang="en-US" sz="2400" b="1" dirty="0" smtClean="0"/>
                        <a:t>115,097</a:t>
                      </a:r>
                      <a:endParaRPr lang="en-US" sz="2400" b="1" dirty="0"/>
                    </a:p>
                  </a:txBody>
                  <a:tcPr/>
                </a:tc>
                <a:tc>
                  <a:txBody>
                    <a:bodyPr/>
                    <a:lstStyle/>
                    <a:p>
                      <a:pPr algn="r"/>
                      <a:r>
                        <a:rPr lang="en-US" sz="2400" b="1" dirty="0" smtClean="0"/>
                        <a:t>128,881</a:t>
                      </a:r>
                      <a:endParaRPr lang="en-US" sz="2400" b="1" dirty="0"/>
                    </a:p>
                  </a:txBody>
                  <a:tcPr/>
                </a:tc>
                <a:extLst>
                  <a:ext uri="{0D108BD9-81ED-4DB2-BD59-A6C34878D82A}">
                    <a16:rowId xmlns:a16="http://schemas.microsoft.com/office/drawing/2014/main" val="2260474854"/>
                  </a:ext>
                </a:extLst>
              </a:tr>
              <a:tr h="498806">
                <a:tc>
                  <a:txBody>
                    <a:bodyPr/>
                    <a:lstStyle/>
                    <a:p>
                      <a:endParaRPr lang="en-US" sz="2400" dirty="0"/>
                    </a:p>
                  </a:txBody>
                  <a:tcPr/>
                </a:tc>
                <a:tc>
                  <a:txBody>
                    <a:bodyPr/>
                    <a:lstStyle/>
                    <a:p>
                      <a:endParaRPr lang="en-US" sz="2400" dirty="0"/>
                    </a:p>
                  </a:txBody>
                  <a:tcPr/>
                </a:tc>
                <a:tc>
                  <a:txBody>
                    <a:bodyPr/>
                    <a:lstStyle/>
                    <a:p>
                      <a:endParaRPr lang="en-US" sz="2400" dirty="0"/>
                    </a:p>
                  </a:txBody>
                  <a:tcPr/>
                </a:tc>
                <a:extLst>
                  <a:ext uri="{0D108BD9-81ED-4DB2-BD59-A6C34878D82A}">
                    <a16:rowId xmlns:a16="http://schemas.microsoft.com/office/drawing/2014/main" val="1159572316"/>
                  </a:ext>
                </a:extLst>
              </a:tr>
              <a:tr h="498806">
                <a:tc>
                  <a:txBody>
                    <a:bodyPr/>
                    <a:lstStyle/>
                    <a:p>
                      <a:r>
                        <a:rPr lang="en-US" sz="2400" dirty="0" smtClean="0"/>
                        <a:t>Staffing</a:t>
                      </a:r>
                      <a:endParaRPr lang="en-US" sz="2400" dirty="0"/>
                    </a:p>
                  </a:txBody>
                  <a:tcPr/>
                </a:tc>
                <a:tc>
                  <a:txBody>
                    <a:bodyPr/>
                    <a:lstStyle/>
                    <a:p>
                      <a:pPr algn="ctr"/>
                      <a:r>
                        <a:rPr lang="en-US" sz="2400" dirty="0" smtClean="0"/>
                        <a:t>FTE</a:t>
                      </a:r>
                      <a:endParaRPr lang="en-US" sz="2400" dirty="0"/>
                    </a:p>
                  </a:txBody>
                  <a:tcPr/>
                </a:tc>
                <a:tc>
                  <a:txBody>
                    <a:bodyPr/>
                    <a:lstStyle/>
                    <a:p>
                      <a:pPr algn="ctr"/>
                      <a:r>
                        <a:rPr lang="en-US" sz="2400" dirty="0" smtClean="0"/>
                        <a:t>FTE</a:t>
                      </a:r>
                      <a:endParaRPr lang="en-US" sz="2400" dirty="0"/>
                    </a:p>
                  </a:txBody>
                  <a:tcPr/>
                </a:tc>
                <a:extLst>
                  <a:ext uri="{0D108BD9-81ED-4DB2-BD59-A6C34878D82A}">
                    <a16:rowId xmlns:a16="http://schemas.microsoft.com/office/drawing/2014/main" val="40433360"/>
                  </a:ext>
                </a:extLst>
              </a:tr>
              <a:tr h="498806">
                <a:tc>
                  <a:txBody>
                    <a:bodyPr/>
                    <a:lstStyle/>
                    <a:p>
                      <a:r>
                        <a:rPr lang="en-US" sz="2400" dirty="0" smtClean="0"/>
                        <a:t>   City Clerk</a:t>
                      </a:r>
                      <a:endParaRPr lang="en-US" sz="2400" dirty="0"/>
                    </a:p>
                  </a:txBody>
                  <a:tcPr/>
                </a:tc>
                <a:tc>
                  <a:txBody>
                    <a:bodyPr/>
                    <a:lstStyle/>
                    <a:p>
                      <a:pPr algn="r"/>
                      <a:r>
                        <a:rPr lang="en-US" sz="2400" dirty="0" smtClean="0"/>
                        <a:t>.5</a:t>
                      </a:r>
                      <a:endParaRPr lang="en-US" sz="2400" dirty="0"/>
                    </a:p>
                  </a:txBody>
                  <a:tcPr/>
                </a:tc>
                <a:tc>
                  <a:txBody>
                    <a:bodyPr/>
                    <a:lstStyle/>
                    <a:p>
                      <a:pPr algn="r"/>
                      <a:r>
                        <a:rPr lang="en-US" sz="2400" dirty="0" smtClean="0"/>
                        <a:t>.65</a:t>
                      </a:r>
                      <a:endParaRPr lang="en-US" sz="2400" dirty="0"/>
                    </a:p>
                  </a:txBody>
                  <a:tcPr/>
                </a:tc>
                <a:extLst>
                  <a:ext uri="{0D108BD9-81ED-4DB2-BD59-A6C34878D82A}">
                    <a16:rowId xmlns:a16="http://schemas.microsoft.com/office/drawing/2014/main" val="2460943438"/>
                  </a:ext>
                </a:extLst>
              </a:tr>
              <a:tr h="498806">
                <a:tc>
                  <a:txBody>
                    <a:bodyPr/>
                    <a:lstStyle/>
                    <a:p>
                      <a:endParaRPr lang="en-US" sz="2400" b="1" dirty="0"/>
                    </a:p>
                  </a:txBody>
                  <a:tcPr/>
                </a:tc>
                <a:tc>
                  <a:txBody>
                    <a:bodyPr/>
                    <a:lstStyle/>
                    <a:p>
                      <a:pPr algn="r"/>
                      <a:endParaRPr lang="en-US" sz="2400" b="1" dirty="0"/>
                    </a:p>
                  </a:txBody>
                  <a:tcPr/>
                </a:tc>
                <a:tc>
                  <a:txBody>
                    <a:bodyPr/>
                    <a:lstStyle/>
                    <a:p>
                      <a:pPr algn="r"/>
                      <a:endParaRPr lang="en-US" sz="2400" b="1" dirty="0"/>
                    </a:p>
                  </a:txBody>
                  <a:tcPr/>
                </a:tc>
                <a:extLst>
                  <a:ext uri="{0D108BD9-81ED-4DB2-BD59-A6C34878D82A}">
                    <a16:rowId xmlns:a16="http://schemas.microsoft.com/office/drawing/2014/main" val="2890786100"/>
                  </a:ext>
                </a:extLst>
              </a:tr>
            </a:tbl>
          </a:graphicData>
        </a:graphic>
      </p:graphicFrame>
    </p:spTree>
    <p:extLst>
      <p:ext uri="{BB962C8B-B14F-4D97-AF65-F5344CB8AC3E}">
        <p14:creationId xmlns:p14="http://schemas.microsoft.com/office/powerpoint/2010/main" val="268496163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Finance</a:t>
            </a:r>
            <a:endParaRPr lang="en-US" dirty="0"/>
          </a:p>
        </p:txBody>
      </p:sp>
      <p:sp>
        <p:nvSpPr>
          <p:cNvPr id="3" name="Content Placeholder 2"/>
          <p:cNvSpPr>
            <a:spLocks noGrp="1"/>
          </p:cNvSpPr>
          <p:nvPr>
            <p:ph idx="1"/>
          </p:nvPr>
        </p:nvSpPr>
        <p:spPr>
          <a:xfrm>
            <a:off x="1981200" y="1371600"/>
            <a:ext cx="8229600" cy="5410200"/>
          </a:xfrm>
        </p:spPr>
        <p:txBody>
          <a:bodyPr>
            <a:noAutofit/>
          </a:bodyPr>
          <a:lstStyle/>
          <a:p>
            <a:pPr marL="0" indent="0">
              <a:buNone/>
            </a:pPr>
            <a:r>
              <a:rPr lang="en-US" dirty="0" smtClean="0"/>
              <a:t>Responsible </a:t>
            </a:r>
            <a:r>
              <a:rPr lang="en-US" dirty="0"/>
              <a:t>for the financial management of the City, including production of financial reports, administration of all debt financing, revenue collection, accounts payable, payroll, investment of the City’s idle cash, and business license </a:t>
            </a:r>
            <a:r>
              <a:rPr lang="en-US" dirty="0" smtClean="0"/>
              <a:t>administration, preparing</a:t>
            </a:r>
            <a:r>
              <a:rPr lang="en-US" dirty="0"/>
              <a:t>, monitoring and analyzing the City’s budget, financial trend monitoring, management analysis, auditing function, and comprehensive annual financial reporting.</a:t>
            </a:r>
            <a:endParaRPr lang="en-US" dirty="0" smtClean="0"/>
          </a:p>
        </p:txBody>
      </p:sp>
    </p:spTree>
    <p:extLst>
      <p:ext uri="{BB962C8B-B14F-4D97-AF65-F5344CB8AC3E}">
        <p14:creationId xmlns:p14="http://schemas.microsoft.com/office/powerpoint/2010/main" val="115914193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dirty="0" smtClean="0"/>
              <a:t>FY 2016-17 Accomplishments</a:t>
            </a:r>
            <a:endParaRPr lang="en-US" dirty="0"/>
          </a:p>
        </p:txBody>
      </p:sp>
      <p:sp>
        <p:nvSpPr>
          <p:cNvPr id="3" name="Content Placeholder 2"/>
          <p:cNvSpPr>
            <a:spLocks noGrp="1"/>
          </p:cNvSpPr>
          <p:nvPr>
            <p:ph idx="1"/>
          </p:nvPr>
        </p:nvSpPr>
        <p:spPr>
          <a:xfrm>
            <a:off x="1981200" y="1752600"/>
            <a:ext cx="8229600" cy="4953000"/>
          </a:xfrm>
        </p:spPr>
        <p:txBody>
          <a:bodyPr>
            <a:normAutofit fontScale="92500"/>
          </a:bodyPr>
          <a:lstStyle/>
          <a:p>
            <a:pPr marL="342900" lvl="1" indent="-342900">
              <a:buFont typeface="Arial" charset="0"/>
              <a:buChar char="•"/>
            </a:pPr>
            <a:r>
              <a:rPr lang="en-US" sz="3200" dirty="0"/>
              <a:t>Accounts Payable Processed– 8750/year</a:t>
            </a:r>
          </a:p>
          <a:p>
            <a:pPr marL="342900" lvl="1" indent="-342900">
              <a:buFont typeface="Arial" charset="0"/>
              <a:buChar char="•"/>
            </a:pPr>
            <a:r>
              <a:rPr lang="en-US" sz="3200" dirty="0"/>
              <a:t>Payrolls Processed- 26/year for 100+ employees</a:t>
            </a:r>
          </a:p>
          <a:p>
            <a:r>
              <a:rPr lang="en-US" dirty="0" smtClean="0"/>
              <a:t>Business licenses processed - 1300/year</a:t>
            </a:r>
          </a:p>
          <a:p>
            <a:r>
              <a:rPr lang="en-US" dirty="0" smtClean="0"/>
              <a:t>Accounting Batches Processed – 1300/year</a:t>
            </a:r>
          </a:p>
          <a:p>
            <a:r>
              <a:rPr lang="en-US" dirty="0" smtClean="0"/>
              <a:t>Approximately 200 PO’s generated/year</a:t>
            </a:r>
          </a:p>
          <a:p>
            <a:r>
              <a:rPr lang="en-US" dirty="0" smtClean="0"/>
              <a:t>Continued Implementation of new Financial System</a:t>
            </a:r>
          </a:p>
          <a:p>
            <a:r>
              <a:rPr lang="en-US" dirty="0" smtClean="0"/>
              <a:t>Received the Excellence in Financial Reporting Award from the GFOA</a:t>
            </a:r>
          </a:p>
        </p:txBody>
      </p:sp>
    </p:spTree>
    <p:extLst>
      <p:ext uri="{BB962C8B-B14F-4D97-AF65-F5344CB8AC3E}">
        <p14:creationId xmlns:p14="http://schemas.microsoft.com/office/powerpoint/2010/main" val="388597313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dirty="0"/>
              <a:t>FY </a:t>
            </a:r>
            <a:r>
              <a:rPr lang="en-US" dirty="0" smtClean="0"/>
              <a:t>2017-18 </a:t>
            </a:r>
            <a:r>
              <a:rPr lang="en-US" dirty="0"/>
              <a:t>BUDGET/PLANS</a:t>
            </a:r>
          </a:p>
        </p:txBody>
      </p:sp>
      <p:sp>
        <p:nvSpPr>
          <p:cNvPr id="3" name="Content Placeholder 2"/>
          <p:cNvSpPr>
            <a:spLocks noGrp="1"/>
          </p:cNvSpPr>
          <p:nvPr>
            <p:ph idx="1"/>
          </p:nvPr>
        </p:nvSpPr>
        <p:spPr>
          <a:xfrm>
            <a:off x="1981200" y="1752601"/>
            <a:ext cx="8229600" cy="4525963"/>
          </a:xfrm>
        </p:spPr>
        <p:txBody>
          <a:bodyPr>
            <a:normAutofit/>
          </a:bodyPr>
          <a:lstStyle/>
          <a:p>
            <a:pPr marL="342900" lvl="1" indent="-342900">
              <a:buFont typeface="Arial" charset="0"/>
              <a:buChar char="•"/>
            </a:pPr>
            <a:r>
              <a:rPr lang="en-US" dirty="0" smtClean="0"/>
              <a:t>Continue and complete implementation of the financial system, including integration of the HR and CD modules</a:t>
            </a:r>
          </a:p>
          <a:p>
            <a:pPr marL="342900" lvl="1" indent="-342900">
              <a:buFont typeface="Arial" charset="0"/>
              <a:buChar char="•"/>
            </a:pPr>
            <a:r>
              <a:rPr lang="en-US" dirty="0" smtClean="0"/>
              <a:t>Develop operations manuals for new system</a:t>
            </a:r>
          </a:p>
          <a:p>
            <a:pPr marL="342900" lvl="1" indent="-342900">
              <a:buFont typeface="Arial" charset="0"/>
              <a:buChar char="•"/>
            </a:pPr>
            <a:r>
              <a:rPr lang="en-US" dirty="0" smtClean="0"/>
              <a:t>Continue City staff training on use of new system</a:t>
            </a:r>
          </a:p>
          <a:p>
            <a:pPr marL="342900" lvl="1" indent="-342900">
              <a:buFont typeface="Arial" charset="0"/>
              <a:buChar char="•"/>
            </a:pPr>
            <a:r>
              <a:rPr lang="en-US" dirty="0" smtClean="0"/>
              <a:t>Continue to maintain interdepartmental service levels</a:t>
            </a:r>
          </a:p>
          <a:p>
            <a:pPr marL="342900" lvl="1" indent="-342900">
              <a:buFont typeface="Arial" charset="0"/>
              <a:buChar char="•"/>
            </a:pPr>
            <a:r>
              <a:rPr lang="en-US" dirty="0" smtClean="0"/>
              <a:t>Evaluate online payment options to increase citizen accessibility</a:t>
            </a:r>
          </a:p>
          <a:p>
            <a:pPr marL="342900" lvl="1" indent="-342900">
              <a:buFont typeface="Arial" charset="0"/>
              <a:buChar char="•"/>
            </a:pPr>
            <a:endParaRPr lang="en-US" dirty="0"/>
          </a:p>
        </p:txBody>
      </p:sp>
    </p:spTree>
    <p:extLst>
      <p:ext uri="{BB962C8B-B14F-4D97-AF65-F5344CB8AC3E}">
        <p14:creationId xmlns:p14="http://schemas.microsoft.com/office/powerpoint/2010/main" val="25392158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dirty="0"/>
              <a:t>FY </a:t>
            </a:r>
            <a:r>
              <a:rPr lang="en-US" dirty="0" smtClean="0"/>
              <a:t>2017-18 </a:t>
            </a:r>
            <a:r>
              <a:rPr lang="en-US" dirty="0"/>
              <a:t>BUDGET/PLANS</a:t>
            </a:r>
            <a:r>
              <a:rPr lang="en-US" dirty="0" smtClean="0"/>
              <a:t/>
            </a:r>
            <a:br>
              <a:rPr lang="en-US" dirty="0" smtClean="0"/>
            </a:br>
            <a:endParaRPr lang="en-US" dirty="0"/>
          </a:p>
        </p:txBody>
      </p:sp>
      <p:graphicFrame>
        <p:nvGraphicFramePr>
          <p:cNvPr id="7" name="Table 6"/>
          <p:cNvGraphicFramePr>
            <a:graphicFrameLocks noGrp="1"/>
          </p:cNvGraphicFramePr>
          <p:nvPr>
            <p:extLst>
              <p:ext uri="{D42A27DB-BD31-4B8C-83A1-F6EECF244321}">
                <p14:modId xmlns:p14="http://schemas.microsoft.com/office/powerpoint/2010/main" val="122102968"/>
              </p:ext>
            </p:extLst>
          </p:nvPr>
        </p:nvGraphicFramePr>
        <p:xfrm>
          <a:off x="1981200" y="1397001"/>
          <a:ext cx="8229600" cy="3354983"/>
        </p:xfrm>
        <a:graphic>
          <a:graphicData uri="http://schemas.openxmlformats.org/drawingml/2006/table">
            <a:tbl>
              <a:tblPr firstRow="1" bandRow="1">
                <a:tableStyleId>{5C22544A-7EE6-4342-B048-85BDC9FD1C3A}</a:tableStyleId>
              </a:tblPr>
              <a:tblGrid>
                <a:gridCol w="2743200">
                  <a:extLst>
                    <a:ext uri="{9D8B030D-6E8A-4147-A177-3AD203B41FA5}">
                      <a16:colId xmlns:a16="http://schemas.microsoft.com/office/drawing/2014/main" val="2143685181"/>
                    </a:ext>
                  </a:extLst>
                </a:gridCol>
                <a:gridCol w="2743200">
                  <a:extLst>
                    <a:ext uri="{9D8B030D-6E8A-4147-A177-3AD203B41FA5}">
                      <a16:colId xmlns:a16="http://schemas.microsoft.com/office/drawing/2014/main" val="1142985641"/>
                    </a:ext>
                  </a:extLst>
                </a:gridCol>
                <a:gridCol w="2743200">
                  <a:extLst>
                    <a:ext uri="{9D8B030D-6E8A-4147-A177-3AD203B41FA5}">
                      <a16:colId xmlns:a16="http://schemas.microsoft.com/office/drawing/2014/main" val="1773966237"/>
                    </a:ext>
                  </a:extLst>
                </a:gridCol>
              </a:tblGrid>
              <a:tr h="860953">
                <a:tc>
                  <a:txBody>
                    <a:bodyPr/>
                    <a:lstStyle/>
                    <a:p>
                      <a:endParaRPr lang="en-US" sz="2400" dirty="0"/>
                    </a:p>
                  </a:txBody>
                  <a:tcPr/>
                </a:tc>
                <a:tc>
                  <a:txBody>
                    <a:bodyPr/>
                    <a:lstStyle/>
                    <a:p>
                      <a:pPr algn="ctr"/>
                      <a:r>
                        <a:rPr lang="en-US" sz="2400" dirty="0" smtClean="0"/>
                        <a:t>FY 2016-17 Year- End</a:t>
                      </a:r>
                      <a:endParaRPr lang="en-US" sz="2400" dirty="0"/>
                    </a:p>
                  </a:txBody>
                  <a:tcPr/>
                </a:tc>
                <a:tc>
                  <a:txBody>
                    <a:bodyPr/>
                    <a:lstStyle/>
                    <a:p>
                      <a:pPr algn="ctr"/>
                      <a:r>
                        <a:rPr lang="en-US" sz="2400" dirty="0" smtClean="0"/>
                        <a:t>FY 2017-18 Proposed Budget</a:t>
                      </a:r>
                      <a:endParaRPr lang="en-US" sz="2400" dirty="0"/>
                    </a:p>
                  </a:txBody>
                  <a:tcPr/>
                </a:tc>
                <a:extLst>
                  <a:ext uri="{0D108BD9-81ED-4DB2-BD59-A6C34878D82A}">
                    <a16:rowId xmlns:a16="http://schemas.microsoft.com/office/drawing/2014/main" val="459925350"/>
                  </a:ext>
                </a:extLst>
              </a:tr>
              <a:tr h="498806">
                <a:tc>
                  <a:txBody>
                    <a:bodyPr/>
                    <a:lstStyle/>
                    <a:p>
                      <a:r>
                        <a:rPr lang="en-US" sz="2400" dirty="0" smtClean="0"/>
                        <a:t>Salaries/Benefits</a:t>
                      </a:r>
                      <a:endParaRPr lang="en-US" sz="2400" dirty="0"/>
                    </a:p>
                  </a:txBody>
                  <a:tcPr/>
                </a:tc>
                <a:tc>
                  <a:txBody>
                    <a:bodyPr/>
                    <a:lstStyle/>
                    <a:p>
                      <a:pPr algn="r"/>
                      <a:r>
                        <a:rPr lang="en-US" sz="2400" dirty="0" smtClean="0"/>
                        <a:t>437,379</a:t>
                      </a:r>
                      <a:endParaRPr lang="en-US" sz="2400" dirty="0"/>
                    </a:p>
                  </a:txBody>
                  <a:tcPr/>
                </a:tc>
                <a:tc>
                  <a:txBody>
                    <a:bodyPr/>
                    <a:lstStyle/>
                    <a:p>
                      <a:pPr algn="r"/>
                      <a:r>
                        <a:rPr lang="en-US" sz="2400" dirty="0" smtClean="0"/>
                        <a:t>423,461</a:t>
                      </a:r>
                      <a:endParaRPr lang="en-US" sz="2400" dirty="0"/>
                    </a:p>
                  </a:txBody>
                  <a:tcPr/>
                </a:tc>
                <a:extLst>
                  <a:ext uri="{0D108BD9-81ED-4DB2-BD59-A6C34878D82A}">
                    <a16:rowId xmlns:a16="http://schemas.microsoft.com/office/drawing/2014/main" val="3881639698"/>
                  </a:ext>
                </a:extLst>
              </a:tr>
              <a:tr h="498806">
                <a:tc>
                  <a:txBody>
                    <a:bodyPr/>
                    <a:lstStyle/>
                    <a:p>
                      <a:r>
                        <a:rPr lang="en-US" sz="2400" dirty="0" smtClean="0"/>
                        <a:t>Services/Charges</a:t>
                      </a:r>
                      <a:endParaRPr lang="en-US" sz="2400" dirty="0"/>
                    </a:p>
                  </a:txBody>
                  <a:tcPr/>
                </a:tc>
                <a:tc>
                  <a:txBody>
                    <a:bodyPr/>
                    <a:lstStyle/>
                    <a:p>
                      <a:pPr algn="r"/>
                      <a:r>
                        <a:rPr lang="en-US" sz="2400" u="none" dirty="0" smtClean="0"/>
                        <a:t>93,392</a:t>
                      </a:r>
                      <a:endParaRPr lang="en-US" sz="2400" u="none" dirty="0"/>
                    </a:p>
                  </a:txBody>
                  <a:tcPr/>
                </a:tc>
                <a:tc>
                  <a:txBody>
                    <a:bodyPr/>
                    <a:lstStyle/>
                    <a:p>
                      <a:pPr algn="r"/>
                      <a:r>
                        <a:rPr lang="en-US" sz="2400" u="none" dirty="0" smtClean="0"/>
                        <a:t>99,650</a:t>
                      </a:r>
                      <a:endParaRPr lang="en-US" sz="2400" u="none" dirty="0"/>
                    </a:p>
                  </a:txBody>
                  <a:tcPr/>
                </a:tc>
                <a:extLst>
                  <a:ext uri="{0D108BD9-81ED-4DB2-BD59-A6C34878D82A}">
                    <a16:rowId xmlns:a16="http://schemas.microsoft.com/office/drawing/2014/main" val="2389152363"/>
                  </a:ext>
                </a:extLst>
              </a:tr>
              <a:tr h="498806">
                <a:tc>
                  <a:txBody>
                    <a:bodyPr/>
                    <a:lstStyle/>
                    <a:p>
                      <a:r>
                        <a:rPr lang="en-US" sz="2400" b="0" dirty="0" smtClean="0"/>
                        <a:t>Material/Supplies</a:t>
                      </a:r>
                      <a:endParaRPr lang="en-US" sz="2400" b="0" dirty="0"/>
                    </a:p>
                  </a:txBody>
                  <a:tcPr/>
                </a:tc>
                <a:tc>
                  <a:txBody>
                    <a:bodyPr/>
                    <a:lstStyle/>
                    <a:p>
                      <a:pPr algn="r"/>
                      <a:r>
                        <a:rPr lang="en-US" sz="2400" b="0" u="sng" dirty="0" smtClean="0"/>
                        <a:t>4,200</a:t>
                      </a:r>
                      <a:endParaRPr lang="en-US" sz="2400" b="0" u="sng" dirty="0"/>
                    </a:p>
                  </a:txBody>
                  <a:tcPr/>
                </a:tc>
                <a:tc>
                  <a:txBody>
                    <a:bodyPr/>
                    <a:lstStyle/>
                    <a:p>
                      <a:pPr algn="r"/>
                      <a:r>
                        <a:rPr lang="en-US" sz="2400" b="0" u="sng" dirty="0" smtClean="0"/>
                        <a:t>5,200</a:t>
                      </a:r>
                      <a:endParaRPr lang="en-US" sz="2400" b="0" u="sng" dirty="0"/>
                    </a:p>
                  </a:txBody>
                  <a:tcPr/>
                </a:tc>
                <a:extLst>
                  <a:ext uri="{0D108BD9-81ED-4DB2-BD59-A6C34878D82A}">
                    <a16:rowId xmlns:a16="http://schemas.microsoft.com/office/drawing/2014/main" val="1580713639"/>
                  </a:ext>
                </a:extLst>
              </a:tr>
              <a:tr h="498806">
                <a:tc>
                  <a:txBody>
                    <a:bodyPr/>
                    <a:lstStyle/>
                    <a:p>
                      <a:r>
                        <a:rPr lang="en-US" sz="2400" b="1" dirty="0" smtClean="0"/>
                        <a:t>TOTAL</a:t>
                      </a:r>
                      <a:endParaRPr lang="en-US" sz="2400" b="1" dirty="0"/>
                    </a:p>
                  </a:txBody>
                  <a:tcPr/>
                </a:tc>
                <a:tc>
                  <a:txBody>
                    <a:bodyPr/>
                    <a:lstStyle/>
                    <a:p>
                      <a:pPr algn="r"/>
                      <a:r>
                        <a:rPr lang="en-US" sz="2400" b="1" dirty="0" smtClean="0"/>
                        <a:t>534,971</a:t>
                      </a:r>
                      <a:endParaRPr lang="en-US" sz="2400" b="1" dirty="0"/>
                    </a:p>
                  </a:txBody>
                  <a:tcPr/>
                </a:tc>
                <a:tc>
                  <a:txBody>
                    <a:bodyPr/>
                    <a:lstStyle/>
                    <a:p>
                      <a:pPr algn="r"/>
                      <a:r>
                        <a:rPr lang="en-US" sz="2400" b="1" dirty="0" smtClean="0"/>
                        <a:t>528,311</a:t>
                      </a:r>
                      <a:endParaRPr lang="en-US" sz="2400" b="1" dirty="0"/>
                    </a:p>
                  </a:txBody>
                  <a:tcPr/>
                </a:tc>
                <a:extLst>
                  <a:ext uri="{0D108BD9-81ED-4DB2-BD59-A6C34878D82A}">
                    <a16:rowId xmlns:a16="http://schemas.microsoft.com/office/drawing/2014/main" val="2260474854"/>
                  </a:ext>
                </a:extLst>
              </a:tr>
              <a:tr h="498806">
                <a:tc>
                  <a:txBody>
                    <a:bodyPr/>
                    <a:lstStyle/>
                    <a:p>
                      <a:endParaRPr lang="en-US" sz="2400" dirty="0"/>
                    </a:p>
                  </a:txBody>
                  <a:tcPr/>
                </a:tc>
                <a:tc>
                  <a:txBody>
                    <a:bodyPr/>
                    <a:lstStyle/>
                    <a:p>
                      <a:endParaRPr lang="en-US" sz="2400" dirty="0"/>
                    </a:p>
                  </a:txBody>
                  <a:tcPr/>
                </a:tc>
                <a:tc>
                  <a:txBody>
                    <a:bodyPr/>
                    <a:lstStyle/>
                    <a:p>
                      <a:endParaRPr lang="en-US" sz="2400" dirty="0"/>
                    </a:p>
                  </a:txBody>
                  <a:tcPr/>
                </a:tc>
                <a:extLst>
                  <a:ext uri="{0D108BD9-81ED-4DB2-BD59-A6C34878D82A}">
                    <a16:rowId xmlns:a16="http://schemas.microsoft.com/office/drawing/2014/main" val="1159572316"/>
                  </a:ext>
                </a:extLst>
              </a:tr>
            </a:tbl>
          </a:graphicData>
        </a:graphic>
      </p:graphicFrame>
    </p:spTree>
    <p:extLst>
      <p:ext uri="{BB962C8B-B14F-4D97-AF65-F5344CB8AC3E}">
        <p14:creationId xmlns:p14="http://schemas.microsoft.com/office/powerpoint/2010/main" val="322639505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dirty="0"/>
              <a:t>FY </a:t>
            </a:r>
            <a:r>
              <a:rPr lang="en-US" dirty="0" smtClean="0"/>
              <a:t>2017-18 </a:t>
            </a:r>
            <a:r>
              <a:rPr lang="en-US" dirty="0"/>
              <a:t>BUDGET/PLANS</a:t>
            </a:r>
            <a:r>
              <a:rPr lang="en-US" dirty="0" smtClean="0"/>
              <a:t/>
            </a:r>
            <a:br>
              <a:rPr lang="en-US" dirty="0" smtClean="0"/>
            </a:br>
            <a:endParaRPr lang="en-US" dirty="0"/>
          </a:p>
        </p:txBody>
      </p:sp>
      <p:graphicFrame>
        <p:nvGraphicFramePr>
          <p:cNvPr id="7" name="Table 6"/>
          <p:cNvGraphicFramePr>
            <a:graphicFrameLocks noGrp="1"/>
          </p:cNvGraphicFramePr>
          <p:nvPr>
            <p:extLst>
              <p:ext uri="{D42A27DB-BD31-4B8C-83A1-F6EECF244321}">
                <p14:modId xmlns:p14="http://schemas.microsoft.com/office/powerpoint/2010/main" val="887467984"/>
              </p:ext>
            </p:extLst>
          </p:nvPr>
        </p:nvGraphicFramePr>
        <p:xfrm>
          <a:off x="1981200" y="1397001"/>
          <a:ext cx="8229600" cy="4851401"/>
        </p:xfrm>
        <a:graphic>
          <a:graphicData uri="http://schemas.openxmlformats.org/drawingml/2006/table">
            <a:tbl>
              <a:tblPr firstRow="1" bandRow="1">
                <a:tableStyleId>{5C22544A-7EE6-4342-B048-85BDC9FD1C3A}</a:tableStyleId>
              </a:tblPr>
              <a:tblGrid>
                <a:gridCol w="2743200">
                  <a:extLst>
                    <a:ext uri="{9D8B030D-6E8A-4147-A177-3AD203B41FA5}">
                      <a16:colId xmlns:a16="http://schemas.microsoft.com/office/drawing/2014/main" val="2143685181"/>
                    </a:ext>
                  </a:extLst>
                </a:gridCol>
                <a:gridCol w="2743200">
                  <a:extLst>
                    <a:ext uri="{9D8B030D-6E8A-4147-A177-3AD203B41FA5}">
                      <a16:colId xmlns:a16="http://schemas.microsoft.com/office/drawing/2014/main" val="1142985641"/>
                    </a:ext>
                  </a:extLst>
                </a:gridCol>
                <a:gridCol w="2743200">
                  <a:extLst>
                    <a:ext uri="{9D8B030D-6E8A-4147-A177-3AD203B41FA5}">
                      <a16:colId xmlns:a16="http://schemas.microsoft.com/office/drawing/2014/main" val="1773966237"/>
                    </a:ext>
                  </a:extLst>
                </a:gridCol>
              </a:tblGrid>
              <a:tr h="860953">
                <a:tc>
                  <a:txBody>
                    <a:bodyPr/>
                    <a:lstStyle/>
                    <a:p>
                      <a:endParaRPr lang="en-US" sz="2400" dirty="0"/>
                    </a:p>
                  </a:txBody>
                  <a:tcPr/>
                </a:tc>
                <a:tc>
                  <a:txBody>
                    <a:bodyPr/>
                    <a:lstStyle/>
                    <a:p>
                      <a:pPr algn="ctr"/>
                      <a:r>
                        <a:rPr lang="en-US" sz="2400" dirty="0" smtClean="0"/>
                        <a:t>FY 2016-17 Year- End</a:t>
                      </a:r>
                      <a:endParaRPr lang="en-US" sz="2400" dirty="0"/>
                    </a:p>
                  </a:txBody>
                  <a:tcPr/>
                </a:tc>
                <a:tc>
                  <a:txBody>
                    <a:bodyPr/>
                    <a:lstStyle/>
                    <a:p>
                      <a:pPr algn="ctr"/>
                      <a:r>
                        <a:rPr lang="en-US" sz="2400" dirty="0" smtClean="0"/>
                        <a:t>FY 2017-18 Proposed Budget</a:t>
                      </a:r>
                      <a:endParaRPr lang="en-US" sz="2400" dirty="0"/>
                    </a:p>
                  </a:txBody>
                  <a:tcPr/>
                </a:tc>
                <a:extLst>
                  <a:ext uri="{0D108BD9-81ED-4DB2-BD59-A6C34878D82A}">
                    <a16:rowId xmlns:a16="http://schemas.microsoft.com/office/drawing/2014/main" val="459925350"/>
                  </a:ext>
                </a:extLst>
              </a:tr>
              <a:tr h="498806">
                <a:tc>
                  <a:txBody>
                    <a:bodyPr/>
                    <a:lstStyle/>
                    <a:p>
                      <a:r>
                        <a:rPr lang="en-US" sz="2400" dirty="0" smtClean="0"/>
                        <a:t>Staffing</a:t>
                      </a:r>
                      <a:endParaRPr lang="en-US" sz="2400" dirty="0"/>
                    </a:p>
                  </a:txBody>
                  <a:tcPr/>
                </a:tc>
                <a:tc>
                  <a:txBody>
                    <a:bodyPr/>
                    <a:lstStyle/>
                    <a:p>
                      <a:pPr algn="ctr"/>
                      <a:r>
                        <a:rPr lang="en-US" sz="2400" dirty="0" smtClean="0"/>
                        <a:t>FTE</a:t>
                      </a:r>
                      <a:endParaRPr lang="en-US" sz="2400" dirty="0"/>
                    </a:p>
                  </a:txBody>
                  <a:tcPr/>
                </a:tc>
                <a:tc>
                  <a:txBody>
                    <a:bodyPr/>
                    <a:lstStyle/>
                    <a:p>
                      <a:pPr algn="ctr"/>
                      <a:r>
                        <a:rPr lang="en-US" sz="2400" dirty="0" smtClean="0"/>
                        <a:t>FTE</a:t>
                      </a:r>
                      <a:endParaRPr lang="en-US" sz="2400" dirty="0"/>
                    </a:p>
                  </a:txBody>
                  <a:tcPr/>
                </a:tc>
                <a:extLst>
                  <a:ext uri="{0D108BD9-81ED-4DB2-BD59-A6C34878D82A}">
                    <a16:rowId xmlns:a16="http://schemas.microsoft.com/office/drawing/2014/main" val="3881639698"/>
                  </a:ext>
                </a:extLst>
              </a:tr>
              <a:tr h="498806">
                <a:tc>
                  <a:txBody>
                    <a:bodyPr/>
                    <a:lstStyle/>
                    <a:p>
                      <a:r>
                        <a:rPr lang="en-US" sz="2400" dirty="0" smtClean="0"/>
                        <a:t>  Finance Director</a:t>
                      </a:r>
                      <a:endParaRPr lang="en-US" sz="2400" dirty="0"/>
                    </a:p>
                  </a:txBody>
                  <a:tcPr/>
                </a:tc>
                <a:tc>
                  <a:txBody>
                    <a:bodyPr/>
                    <a:lstStyle/>
                    <a:p>
                      <a:pPr algn="r"/>
                      <a:r>
                        <a:rPr lang="en-US" sz="2400" u="none" dirty="0" smtClean="0"/>
                        <a:t>.35</a:t>
                      </a:r>
                      <a:endParaRPr lang="en-US" sz="2400" u="none" dirty="0"/>
                    </a:p>
                  </a:txBody>
                  <a:tcPr/>
                </a:tc>
                <a:tc>
                  <a:txBody>
                    <a:bodyPr/>
                    <a:lstStyle/>
                    <a:p>
                      <a:pPr algn="r"/>
                      <a:r>
                        <a:rPr lang="en-US" sz="2400" u="none" dirty="0" smtClean="0"/>
                        <a:t>.25</a:t>
                      </a:r>
                      <a:endParaRPr lang="en-US" sz="2400" u="none" dirty="0"/>
                    </a:p>
                  </a:txBody>
                  <a:tcPr/>
                </a:tc>
                <a:extLst>
                  <a:ext uri="{0D108BD9-81ED-4DB2-BD59-A6C34878D82A}">
                    <a16:rowId xmlns:a16="http://schemas.microsoft.com/office/drawing/2014/main" val="2389152363"/>
                  </a:ext>
                </a:extLst>
              </a:tr>
              <a:tr h="498806">
                <a:tc>
                  <a:txBody>
                    <a:bodyPr/>
                    <a:lstStyle/>
                    <a:p>
                      <a:r>
                        <a:rPr lang="en-US" sz="2400" b="0" dirty="0" smtClean="0"/>
                        <a:t>  Asst. Director</a:t>
                      </a:r>
                      <a:endParaRPr lang="en-US" sz="2400" b="0" dirty="0"/>
                    </a:p>
                  </a:txBody>
                  <a:tcPr/>
                </a:tc>
                <a:tc>
                  <a:txBody>
                    <a:bodyPr/>
                    <a:lstStyle/>
                    <a:p>
                      <a:pPr algn="r"/>
                      <a:r>
                        <a:rPr lang="en-US" sz="2400" b="0" u="none" dirty="0" smtClean="0"/>
                        <a:t>.7</a:t>
                      </a:r>
                      <a:endParaRPr lang="en-US" sz="2400" b="0" u="none" dirty="0"/>
                    </a:p>
                  </a:txBody>
                  <a:tcPr/>
                </a:tc>
                <a:tc>
                  <a:txBody>
                    <a:bodyPr/>
                    <a:lstStyle/>
                    <a:p>
                      <a:pPr algn="r"/>
                      <a:r>
                        <a:rPr lang="en-US" sz="2400" b="0" u="none" dirty="0" smtClean="0"/>
                        <a:t>.7</a:t>
                      </a:r>
                      <a:endParaRPr lang="en-US" sz="2400" b="0" u="none" dirty="0"/>
                    </a:p>
                  </a:txBody>
                  <a:tcPr/>
                </a:tc>
                <a:extLst>
                  <a:ext uri="{0D108BD9-81ED-4DB2-BD59-A6C34878D82A}">
                    <a16:rowId xmlns:a16="http://schemas.microsoft.com/office/drawing/2014/main" val="1580713639"/>
                  </a:ext>
                </a:extLst>
              </a:tr>
              <a:tr h="498806">
                <a:tc>
                  <a:txBody>
                    <a:bodyPr/>
                    <a:lstStyle/>
                    <a:p>
                      <a:r>
                        <a:rPr lang="en-US" sz="2400" b="0" dirty="0" smtClean="0"/>
                        <a:t>  JR Accountant</a:t>
                      </a:r>
                      <a:endParaRPr lang="en-US" sz="2400" b="0" dirty="0"/>
                    </a:p>
                  </a:txBody>
                  <a:tcPr/>
                </a:tc>
                <a:tc>
                  <a:txBody>
                    <a:bodyPr/>
                    <a:lstStyle/>
                    <a:p>
                      <a:pPr algn="r"/>
                      <a:r>
                        <a:rPr lang="en-US" sz="2400" b="0" dirty="0" smtClean="0"/>
                        <a:t>1</a:t>
                      </a:r>
                      <a:endParaRPr lang="en-US" sz="2400" b="0" dirty="0"/>
                    </a:p>
                  </a:txBody>
                  <a:tcPr/>
                </a:tc>
                <a:tc>
                  <a:txBody>
                    <a:bodyPr/>
                    <a:lstStyle/>
                    <a:p>
                      <a:pPr algn="r"/>
                      <a:r>
                        <a:rPr lang="en-US" sz="2400" b="0" dirty="0" smtClean="0"/>
                        <a:t>1</a:t>
                      </a:r>
                      <a:endParaRPr lang="en-US" sz="2400" b="0" dirty="0"/>
                    </a:p>
                  </a:txBody>
                  <a:tcPr/>
                </a:tc>
                <a:extLst>
                  <a:ext uri="{0D108BD9-81ED-4DB2-BD59-A6C34878D82A}">
                    <a16:rowId xmlns:a16="http://schemas.microsoft.com/office/drawing/2014/main" val="2260474854"/>
                  </a:ext>
                </a:extLst>
              </a:tr>
              <a:tr h="498806">
                <a:tc>
                  <a:txBody>
                    <a:bodyPr/>
                    <a:lstStyle/>
                    <a:p>
                      <a:r>
                        <a:rPr lang="en-US" sz="2400" dirty="0" smtClean="0"/>
                        <a:t>  Account Clerk I</a:t>
                      </a:r>
                      <a:endParaRPr lang="en-US" sz="2400" dirty="0"/>
                    </a:p>
                  </a:txBody>
                  <a:tcPr/>
                </a:tc>
                <a:tc>
                  <a:txBody>
                    <a:bodyPr/>
                    <a:lstStyle/>
                    <a:p>
                      <a:pPr algn="r"/>
                      <a:r>
                        <a:rPr lang="en-US" sz="2400" dirty="0" smtClean="0"/>
                        <a:t>1</a:t>
                      </a:r>
                      <a:endParaRPr lang="en-US" sz="2400" dirty="0"/>
                    </a:p>
                  </a:txBody>
                  <a:tcPr/>
                </a:tc>
                <a:tc>
                  <a:txBody>
                    <a:bodyPr/>
                    <a:lstStyle/>
                    <a:p>
                      <a:pPr algn="r"/>
                      <a:r>
                        <a:rPr lang="en-US" sz="2400" dirty="0" smtClean="0"/>
                        <a:t>1</a:t>
                      </a:r>
                      <a:endParaRPr lang="en-US" sz="2400" dirty="0"/>
                    </a:p>
                  </a:txBody>
                  <a:tcPr/>
                </a:tc>
                <a:extLst>
                  <a:ext uri="{0D108BD9-81ED-4DB2-BD59-A6C34878D82A}">
                    <a16:rowId xmlns:a16="http://schemas.microsoft.com/office/drawing/2014/main" val="1159572316"/>
                  </a:ext>
                </a:extLst>
              </a:tr>
              <a:tr h="498806">
                <a:tc>
                  <a:txBody>
                    <a:bodyPr/>
                    <a:lstStyle/>
                    <a:p>
                      <a:r>
                        <a:rPr lang="en-US" sz="2400" dirty="0" smtClean="0"/>
                        <a:t>  Account Clerk</a:t>
                      </a:r>
                      <a:r>
                        <a:rPr lang="en-US" sz="2400" baseline="0" dirty="0" smtClean="0"/>
                        <a:t> II</a:t>
                      </a:r>
                      <a:endParaRPr lang="en-US" sz="2400" dirty="0"/>
                    </a:p>
                  </a:txBody>
                  <a:tcPr/>
                </a:tc>
                <a:tc>
                  <a:txBody>
                    <a:bodyPr/>
                    <a:lstStyle/>
                    <a:p>
                      <a:pPr algn="r"/>
                      <a:r>
                        <a:rPr lang="en-US" sz="2400" dirty="0" smtClean="0"/>
                        <a:t>1</a:t>
                      </a:r>
                      <a:endParaRPr lang="en-US" sz="2400" dirty="0"/>
                    </a:p>
                  </a:txBody>
                  <a:tcPr/>
                </a:tc>
                <a:tc>
                  <a:txBody>
                    <a:bodyPr/>
                    <a:lstStyle/>
                    <a:p>
                      <a:pPr algn="r"/>
                      <a:r>
                        <a:rPr lang="en-US" sz="2400" dirty="0" smtClean="0"/>
                        <a:t>1</a:t>
                      </a:r>
                      <a:endParaRPr lang="en-US" sz="2400" dirty="0"/>
                    </a:p>
                  </a:txBody>
                  <a:tcPr/>
                </a:tc>
                <a:extLst>
                  <a:ext uri="{0D108BD9-81ED-4DB2-BD59-A6C34878D82A}">
                    <a16:rowId xmlns:a16="http://schemas.microsoft.com/office/drawing/2014/main" val="2460943438"/>
                  </a:ext>
                </a:extLst>
              </a:tr>
              <a:tr h="498806">
                <a:tc>
                  <a:txBody>
                    <a:bodyPr/>
                    <a:lstStyle/>
                    <a:p>
                      <a:r>
                        <a:rPr lang="en-US" sz="2400" baseline="0" dirty="0" smtClean="0"/>
                        <a:t> Payroll Tech</a:t>
                      </a:r>
                      <a:endParaRPr lang="en-US" sz="2400" dirty="0"/>
                    </a:p>
                  </a:txBody>
                  <a:tcPr/>
                </a:tc>
                <a:tc>
                  <a:txBody>
                    <a:bodyPr/>
                    <a:lstStyle/>
                    <a:p>
                      <a:pPr algn="r"/>
                      <a:r>
                        <a:rPr lang="en-US" sz="2400" u="sng" dirty="0" smtClean="0"/>
                        <a:t>1</a:t>
                      </a:r>
                      <a:endParaRPr lang="en-US" sz="2400" u="sng" dirty="0"/>
                    </a:p>
                  </a:txBody>
                  <a:tcPr/>
                </a:tc>
                <a:tc>
                  <a:txBody>
                    <a:bodyPr/>
                    <a:lstStyle/>
                    <a:p>
                      <a:pPr algn="r"/>
                      <a:r>
                        <a:rPr lang="en-US" sz="2400" u="sng" dirty="0" smtClean="0"/>
                        <a:t>1</a:t>
                      </a:r>
                      <a:endParaRPr lang="en-US" sz="2400" u="sng" dirty="0"/>
                    </a:p>
                  </a:txBody>
                  <a:tcPr/>
                </a:tc>
                <a:extLst>
                  <a:ext uri="{0D108BD9-81ED-4DB2-BD59-A6C34878D82A}">
                    <a16:rowId xmlns:a16="http://schemas.microsoft.com/office/drawing/2014/main" val="2075216872"/>
                  </a:ext>
                </a:extLst>
              </a:tr>
              <a:tr h="498806">
                <a:tc>
                  <a:txBody>
                    <a:bodyPr/>
                    <a:lstStyle/>
                    <a:p>
                      <a:r>
                        <a:rPr lang="en-US" sz="2400" b="1" dirty="0" smtClean="0"/>
                        <a:t>TOTAL</a:t>
                      </a:r>
                      <a:endParaRPr lang="en-US" sz="2400" b="1" dirty="0"/>
                    </a:p>
                  </a:txBody>
                  <a:tcPr/>
                </a:tc>
                <a:tc>
                  <a:txBody>
                    <a:bodyPr/>
                    <a:lstStyle/>
                    <a:p>
                      <a:pPr algn="r"/>
                      <a:r>
                        <a:rPr lang="en-US" sz="2400" b="1" dirty="0" smtClean="0"/>
                        <a:t>5.05</a:t>
                      </a:r>
                      <a:endParaRPr lang="en-US" sz="2400" b="1" dirty="0"/>
                    </a:p>
                  </a:txBody>
                  <a:tcPr/>
                </a:tc>
                <a:tc>
                  <a:txBody>
                    <a:bodyPr/>
                    <a:lstStyle/>
                    <a:p>
                      <a:pPr algn="r"/>
                      <a:r>
                        <a:rPr lang="en-US" sz="2400" b="1" dirty="0" smtClean="0"/>
                        <a:t>4.95</a:t>
                      </a:r>
                      <a:endParaRPr lang="en-US" sz="2400" b="1" dirty="0"/>
                    </a:p>
                  </a:txBody>
                  <a:tcPr/>
                </a:tc>
                <a:extLst>
                  <a:ext uri="{0D108BD9-81ED-4DB2-BD59-A6C34878D82A}">
                    <a16:rowId xmlns:a16="http://schemas.microsoft.com/office/drawing/2014/main" val="2890786100"/>
                  </a:ext>
                </a:extLst>
              </a:tr>
            </a:tbl>
          </a:graphicData>
        </a:graphic>
      </p:graphicFrame>
    </p:spTree>
    <p:extLst>
      <p:ext uri="{BB962C8B-B14F-4D97-AF65-F5344CB8AC3E}">
        <p14:creationId xmlns:p14="http://schemas.microsoft.com/office/powerpoint/2010/main" val="116597043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Information Technology</a:t>
            </a:r>
            <a:endParaRPr lang="en-US" dirty="0"/>
          </a:p>
        </p:txBody>
      </p:sp>
      <p:sp>
        <p:nvSpPr>
          <p:cNvPr id="3" name="Content Placeholder 2"/>
          <p:cNvSpPr>
            <a:spLocks noGrp="1"/>
          </p:cNvSpPr>
          <p:nvPr>
            <p:ph idx="1"/>
          </p:nvPr>
        </p:nvSpPr>
        <p:spPr>
          <a:xfrm>
            <a:off x="1981200" y="1371600"/>
            <a:ext cx="8229600" cy="5410200"/>
          </a:xfrm>
        </p:spPr>
        <p:txBody>
          <a:bodyPr>
            <a:noAutofit/>
          </a:bodyPr>
          <a:lstStyle/>
          <a:p>
            <a:pPr marL="0" indent="0">
              <a:buNone/>
            </a:pPr>
            <a:r>
              <a:rPr lang="en-US" dirty="0"/>
              <a:t>The primary mission of the </a:t>
            </a:r>
            <a:r>
              <a:rPr lang="en-US" dirty="0" smtClean="0"/>
              <a:t>Information Technology Division </a:t>
            </a:r>
            <a:r>
              <a:rPr lang="en-US" dirty="0"/>
              <a:t>of the City of Ridgecrest is to provide technological leadership in the management, distribution, and dissemination of information by providing an outstanding and cost effective technology infrastructure that integrates people, process, and technology through the fostering of partnerships which are the foundation of internal and external City operations.</a:t>
            </a:r>
            <a:endParaRPr lang="en-US" dirty="0" smtClean="0"/>
          </a:p>
        </p:txBody>
      </p:sp>
    </p:spTree>
    <p:extLst>
      <p:ext uri="{BB962C8B-B14F-4D97-AF65-F5344CB8AC3E}">
        <p14:creationId xmlns:p14="http://schemas.microsoft.com/office/powerpoint/2010/main" val="3668877338"/>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dirty="0" smtClean="0"/>
              <a:t>FY 2016-17 Accomplishments</a:t>
            </a:r>
            <a:endParaRPr lang="en-US" dirty="0"/>
          </a:p>
        </p:txBody>
      </p:sp>
      <p:sp>
        <p:nvSpPr>
          <p:cNvPr id="3" name="Content Placeholder 2"/>
          <p:cNvSpPr>
            <a:spLocks noGrp="1"/>
          </p:cNvSpPr>
          <p:nvPr>
            <p:ph idx="1"/>
          </p:nvPr>
        </p:nvSpPr>
        <p:spPr>
          <a:xfrm>
            <a:off x="1981200" y="1752600"/>
            <a:ext cx="8229600" cy="4953000"/>
          </a:xfrm>
        </p:spPr>
        <p:txBody>
          <a:bodyPr>
            <a:normAutofit fontScale="92500" lnSpcReduction="20000"/>
          </a:bodyPr>
          <a:lstStyle/>
          <a:p>
            <a:pPr lvl="0"/>
            <a:r>
              <a:rPr lang="en-US" dirty="0"/>
              <a:t>Planning </a:t>
            </a:r>
            <a:r>
              <a:rPr lang="en-US" dirty="0" smtClean="0"/>
              <a:t>the </a:t>
            </a:r>
            <a:r>
              <a:rPr lang="en-US" dirty="0"/>
              <a:t>roll out of a new </a:t>
            </a:r>
            <a:r>
              <a:rPr lang="en-US" dirty="0" err="1"/>
              <a:t>HelpDesk</a:t>
            </a:r>
            <a:r>
              <a:rPr lang="en-US" dirty="0"/>
              <a:t> software with more focus on user friendliness at no cost to the City.</a:t>
            </a:r>
          </a:p>
          <a:p>
            <a:pPr lvl="0"/>
            <a:r>
              <a:rPr lang="en-US" dirty="0" smtClean="0"/>
              <a:t>Continue complete </a:t>
            </a:r>
            <a:r>
              <a:rPr lang="en-US" dirty="0"/>
              <a:t>network discovery, mapping, and patch rewire.</a:t>
            </a:r>
          </a:p>
          <a:p>
            <a:pPr lvl="0"/>
            <a:r>
              <a:rPr lang="en-US" dirty="0" smtClean="0"/>
              <a:t>Continued Procurement </a:t>
            </a:r>
            <a:r>
              <a:rPr lang="en-US" dirty="0"/>
              <a:t>of servers, software, licensing, thin clients, and monitors for VDI project.</a:t>
            </a:r>
          </a:p>
          <a:p>
            <a:pPr lvl="0"/>
            <a:r>
              <a:rPr lang="en-US" dirty="0"/>
              <a:t>Provisioning of servers for new financial system.</a:t>
            </a:r>
          </a:p>
          <a:p>
            <a:pPr lvl="0"/>
            <a:r>
              <a:rPr lang="en-US" dirty="0" smtClean="0"/>
              <a:t>Continue Data </a:t>
            </a:r>
            <a:r>
              <a:rPr lang="en-US" dirty="0"/>
              <a:t>conversion of AS/400 data to </a:t>
            </a:r>
            <a:r>
              <a:rPr lang="en-US" dirty="0" err="1"/>
              <a:t>.Net</a:t>
            </a:r>
            <a:r>
              <a:rPr lang="en-US" dirty="0"/>
              <a:t> for transition to new financial system.</a:t>
            </a:r>
          </a:p>
        </p:txBody>
      </p:sp>
    </p:spTree>
    <p:extLst>
      <p:ext uri="{BB962C8B-B14F-4D97-AF65-F5344CB8AC3E}">
        <p14:creationId xmlns:p14="http://schemas.microsoft.com/office/powerpoint/2010/main" val="1883685209"/>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dirty="0"/>
              <a:t>FY </a:t>
            </a:r>
            <a:r>
              <a:rPr lang="en-US" dirty="0" smtClean="0"/>
              <a:t>2017-18 </a:t>
            </a:r>
            <a:r>
              <a:rPr lang="en-US" dirty="0"/>
              <a:t>BUDGET/PLANS</a:t>
            </a:r>
          </a:p>
        </p:txBody>
      </p:sp>
      <p:sp>
        <p:nvSpPr>
          <p:cNvPr id="3" name="Content Placeholder 2"/>
          <p:cNvSpPr>
            <a:spLocks noGrp="1"/>
          </p:cNvSpPr>
          <p:nvPr>
            <p:ph idx="1"/>
          </p:nvPr>
        </p:nvSpPr>
        <p:spPr>
          <a:xfrm>
            <a:off x="1981200" y="1752601"/>
            <a:ext cx="8229600" cy="4525963"/>
          </a:xfrm>
        </p:spPr>
        <p:txBody>
          <a:bodyPr>
            <a:normAutofit fontScale="92500" lnSpcReduction="20000"/>
          </a:bodyPr>
          <a:lstStyle/>
          <a:p>
            <a:pPr lvl="0"/>
            <a:r>
              <a:rPr lang="en-US" dirty="0" smtClean="0"/>
              <a:t>Complete roll-out </a:t>
            </a:r>
            <a:r>
              <a:rPr lang="en-US" dirty="0"/>
              <a:t>of new computers to users utilizing VDI infrastructure.</a:t>
            </a:r>
          </a:p>
          <a:p>
            <a:pPr lvl="0"/>
            <a:r>
              <a:rPr lang="en-US" dirty="0"/>
              <a:t>Complete network discovery, mapping, and patch rewire along with documentation for ongoing reference.</a:t>
            </a:r>
          </a:p>
          <a:p>
            <a:pPr lvl="0"/>
            <a:r>
              <a:rPr lang="en-US" dirty="0"/>
              <a:t>Implementation of new phone system.</a:t>
            </a:r>
          </a:p>
          <a:p>
            <a:pPr lvl="0"/>
            <a:r>
              <a:rPr lang="en-US" dirty="0" smtClean="0"/>
              <a:t>Domain </a:t>
            </a:r>
            <a:r>
              <a:rPr lang="en-US" dirty="0"/>
              <a:t>wide Microsoft licensing renewal and implementation.</a:t>
            </a:r>
          </a:p>
          <a:p>
            <a:pPr lvl="0"/>
            <a:r>
              <a:rPr lang="en-US" dirty="0"/>
              <a:t>Expanding emergency services functionality by leveraging new infrastructure to aid officers in the field</a:t>
            </a:r>
            <a:r>
              <a:rPr lang="en-US" dirty="0" smtClean="0"/>
              <a:t>.</a:t>
            </a:r>
            <a:endParaRPr lang="en-US" dirty="0"/>
          </a:p>
        </p:txBody>
      </p:sp>
    </p:spTree>
    <p:extLst>
      <p:ext uri="{BB962C8B-B14F-4D97-AF65-F5344CB8AC3E}">
        <p14:creationId xmlns:p14="http://schemas.microsoft.com/office/powerpoint/2010/main" val="113401151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City Council</a:t>
            </a:r>
            <a:endParaRPr lang="en-US" dirty="0"/>
          </a:p>
        </p:txBody>
      </p:sp>
      <p:sp>
        <p:nvSpPr>
          <p:cNvPr id="3" name="Content Placeholder 2"/>
          <p:cNvSpPr>
            <a:spLocks noGrp="1"/>
          </p:cNvSpPr>
          <p:nvPr>
            <p:ph idx="1"/>
          </p:nvPr>
        </p:nvSpPr>
        <p:spPr>
          <a:xfrm>
            <a:off x="1981200" y="1371600"/>
            <a:ext cx="8229600" cy="5410200"/>
          </a:xfrm>
        </p:spPr>
        <p:txBody>
          <a:bodyPr>
            <a:noAutofit/>
          </a:bodyPr>
          <a:lstStyle/>
          <a:p>
            <a:r>
              <a:rPr lang="en-US" dirty="0" smtClean="0"/>
              <a:t>Act </a:t>
            </a:r>
            <a:r>
              <a:rPr lang="en-US" dirty="0"/>
              <a:t>as the legislative branch of the city government, as well as its policy-making body. The council also looks to the city's goals, major projects and infrastructure improvements ranging from community growth to land use to finances and </a:t>
            </a:r>
            <a:r>
              <a:rPr lang="en-US" dirty="0" smtClean="0"/>
              <a:t>strategic planning.</a:t>
            </a:r>
          </a:p>
        </p:txBody>
      </p:sp>
    </p:spTree>
    <p:extLst>
      <p:ext uri="{BB962C8B-B14F-4D97-AF65-F5344CB8AC3E}">
        <p14:creationId xmlns:p14="http://schemas.microsoft.com/office/powerpoint/2010/main" val="778138269"/>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dirty="0"/>
              <a:t>FY </a:t>
            </a:r>
            <a:r>
              <a:rPr lang="en-US" dirty="0" smtClean="0"/>
              <a:t>2017-18 </a:t>
            </a:r>
            <a:r>
              <a:rPr lang="en-US" dirty="0"/>
              <a:t>BUDGET/PLANS</a:t>
            </a:r>
            <a:r>
              <a:rPr lang="en-US" dirty="0" smtClean="0"/>
              <a:t/>
            </a:r>
            <a:br>
              <a:rPr lang="en-US" dirty="0" smtClean="0"/>
            </a:br>
            <a:endParaRPr lang="en-US" dirty="0"/>
          </a:p>
        </p:txBody>
      </p:sp>
      <p:graphicFrame>
        <p:nvGraphicFramePr>
          <p:cNvPr id="7" name="Table 6"/>
          <p:cNvGraphicFramePr>
            <a:graphicFrameLocks noGrp="1"/>
          </p:cNvGraphicFramePr>
          <p:nvPr>
            <p:extLst>
              <p:ext uri="{D42A27DB-BD31-4B8C-83A1-F6EECF244321}">
                <p14:modId xmlns:p14="http://schemas.microsoft.com/office/powerpoint/2010/main" val="1886199944"/>
              </p:ext>
            </p:extLst>
          </p:nvPr>
        </p:nvGraphicFramePr>
        <p:xfrm>
          <a:off x="1981200" y="790269"/>
          <a:ext cx="8229600" cy="5590935"/>
        </p:xfrm>
        <a:graphic>
          <a:graphicData uri="http://schemas.openxmlformats.org/drawingml/2006/table">
            <a:tbl>
              <a:tblPr firstRow="1" bandRow="1">
                <a:tableStyleId>{5C22544A-7EE6-4342-B048-85BDC9FD1C3A}</a:tableStyleId>
              </a:tblPr>
              <a:tblGrid>
                <a:gridCol w="2743200">
                  <a:extLst>
                    <a:ext uri="{9D8B030D-6E8A-4147-A177-3AD203B41FA5}">
                      <a16:colId xmlns:a16="http://schemas.microsoft.com/office/drawing/2014/main" val="2143685181"/>
                    </a:ext>
                  </a:extLst>
                </a:gridCol>
                <a:gridCol w="2743200">
                  <a:extLst>
                    <a:ext uri="{9D8B030D-6E8A-4147-A177-3AD203B41FA5}">
                      <a16:colId xmlns:a16="http://schemas.microsoft.com/office/drawing/2014/main" val="1142985641"/>
                    </a:ext>
                  </a:extLst>
                </a:gridCol>
                <a:gridCol w="2743200">
                  <a:extLst>
                    <a:ext uri="{9D8B030D-6E8A-4147-A177-3AD203B41FA5}">
                      <a16:colId xmlns:a16="http://schemas.microsoft.com/office/drawing/2014/main" val="1773966237"/>
                    </a:ext>
                  </a:extLst>
                </a:gridCol>
              </a:tblGrid>
              <a:tr h="822965">
                <a:tc>
                  <a:txBody>
                    <a:bodyPr/>
                    <a:lstStyle/>
                    <a:p>
                      <a:endParaRPr lang="en-US" sz="2400" dirty="0"/>
                    </a:p>
                  </a:txBody>
                  <a:tcPr/>
                </a:tc>
                <a:tc>
                  <a:txBody>
                    <a:bodyPr/>
                    <a:lstStyle/>
                    <a:p>
                      <a:pPr algn="ctr"/>
                      <a:r>
                        <a:rPr lang="en-US" sz="2400" dirty="0" smtClean="0"/>
                        <a:t>FY 2016-17 Year- End</a:t>
                      </a:r>
                      <a:endParaRPr lang="en-US" sz="2400" dirty="0"/>
                    </a:p>
                  </a:txBody>
                  <a:tcPr/>
                </a:tc>
                <a:tc>
                  <a:txBody>
                    <a:bodyPr/>
                    <a:lstStyle/>
                    <a:p>
                      <a:pPr algn="ctr"/>
                      <a:r>
                        <a:rPr lang="en-US" sz="2400" dirty="0" smtClean="0"/>
                        <a:t>FY 2017-18 Proposed Budget</a:t>
                      </a:r>
                      <a:endParaRPr lang="en-US" sz="2400" dirty="0"/>
                    </a:p>
                  </a:txBody>
                  <a:tcPr/>
                </a:tc>
                <a:extLst>
                  <a:ext uri="{0D108BD9-81ED-4DB2-BD59-A6C34878D82A}">
                    <a16:rowId xmlns:a16="http://schemas.microsoft.com/office/drawing/2014/main" val="459925350"/>
                  </a:ext>
                </a:extLst>
              </a:tr>
              <a:tr h="476797">
                <a:tc>
                  <a:txBody>
                    <a:bodyPr/>
                    <a:lstStyle/>
                    <a:p>
                      <a:r>
                        <a:rPr lang="en-US" sz="2400" dirty="0" smtClean="0"/>
                        <a:t>Salaries/Benefits</a:t>
                      </a:r>
                      <a:endParaRPr lang="en-US" sz="2400" dirty="0"/>
                    </a:p>
                  </a:txBody>
                  <a:tcPr/>
                </a:tc>
                <a:tc>
                  <a:txBody>
                    <a:bodyPr/>
                    <a:lstStyle/>
                    <a:p>
                      <a:pPr algn="r"/>
                      <a:r>
                        <a:rPr lang="en-US" sz="2400" dirty="0" smtClean="0"/>
                        <a:t>219,719</a:t>
                      </a:r>
                      <a:endParaRPr lang="en-US" sz="2400" dirty="0"/>
                    </a:p>
                  </a:txBody>
                  <a:tcPr/>
                </a:tc>
                <a:tc>
                  <a:txBody>
                    <a:bodyPr/>
                    <a:lstStyle/>
                    <a:p>
                      <a:pPr algn="r"/>
                      <a:r>
                        <a:rPr lang="en-US" sz="2400" dirty="0" smtClean="0"/>
                        <a:t>226,522</a:t>
                      </a:r>
                      <a:endParaRPr lang="en-US" sz="2400" dirty="0"/>
                    </a:p>
                  </a:txBody>
                  <a:tcPr/>
                </a:tc>
                <a:extLst>
                  <a:ext uri="{0D108BD9-81ED-4DB2-BD59-A6C34878D82A}">
                    <a16:rowId xmlns:a16="http://schemas.microsoft.com/office/drawing/2014/main" val="3881639698"/>
                  </a:ext>
                </a:extLst>
              </a:tr>
              <a:tr h="476797">
                <a:tc>
                  <a:txBody>
                    <a:bodyPr/>
                    <a:lstStyle/>
                    <a:p>
                      <a:r>
                        <a:rPr lang="en-US" sz="2400" dirty="0" smtClean="0"/>
                        <a:t>Services/Charges</a:t>
                      </a:r>
                      <a:endParaRPr lang="en-US" sz="2400" dirty="0"/>
                    </a:p>
                  </a:txBody>
                  <a:tcPr/>
                </a:tc>
                <a:tc>
                  <a:txBody>
                    <a:bodyPr/>
                    <a:lstStyle/>
                    <a:p>
                      <a:pPr algn="r"/>
                      <a:r>
                        <a:rPr lang="en-US" sz="2400" u="none" dirty="0" smtClean="0"/>
                        <a:t>206,000</a:t>
                      </a:r>
                      <a:endParaRPr lang="en-US" sz="2400" u="none" dirty="0"/>
                    </a:p>
                  </a:txBody>
                  <a:tcPr/>
                </a:tc>
                <a:tc>
                  <a:txBody>
                    <a:bodyPr/>
                    <a:lstStyle/>
                    <a:p>
                      <a:pPr algn="r"/>
                      <a:r>
                        <a:rPr lang="en-US" sz="2400" u="none" dirty="0" smtClean="0"/>
                        <a:t>195,000</a:t>
                      </a:r>
                      <a:endParaRPr lang="en-US" sz="2400" u="none" dirty="0"/>
                    </a:p>
                  </a:txBody>
                  <a:tcPr/>
                </a:tc>
                <a:extLst>
                  <a:ext uri="{0D108BD9-81ED-4DB2-BD59-A6C34878D82A}">
                    <a16:rowId xmlns:a16="http://schemas.microsoft.com/office/drawing/2014/main" val="2389152363"/>
                  </a:ext>
                </a:extLst>
              </a:tr>
              <a:tr h="476797">
                <a:tc>
                  <a:txBody>
                    <a:bodyPr/>
                    <a:lstStyle/>
                    <a:p>
                      <a:r>
                        <a:rPr lang="en-US" sz="2400" b="0" dirty="0" smtClean="0"/>
                        <a:t>Material/Supplies</a:t>
                      </a:r>
                      <a:endParaRPr lang="en-US" sz="2400" b="0" dirty="0"/>
                    </a:p>
                  </a:txBody>
                  <a:tcPr/>
                </a:tc>
                <a:tc>
                  <a:txBody>
                    <a:bodyPr/>
                    <a:lstStyle/>
                    <a:p>
                      <a:pPr algn="r"/>
                      <a:r>
                        <a:rPr lang="en-US" sz="2400" b="0" u="none" dirty="0" smtClean="0"/>
                        <a:t>22,500</a:t>
                      </a:r>
                      <a:endParaRPr lang="en-US" sz="2400" b="0" u="none" dirty="0"/>
                    </a:p>
                  </a:txBody>
                  <a:tcPr/>
                </a:tc>
                <a:tc>
                  <a:txBody>
                    <a:bodyPr/>
                    <a:lstStyle/>
                    <a:p>
                      <a:pPr algn="r"/>
                      <a:r>
                        <a:rPr lang="en-US" sz="2400" b="0" u="none" dirty="0" smtClean="0"/>
                        <a:t>18,000</a:t>
                      </a:r>
                      <a:endParaRPr lang="en-US" sz="2400" b="0" u="none" dirty="0"/>
                    </a:p>
                  </a:txBody>
                  <a:tcPr/>
                </a:tc>
                <a:extLst>
                  <a:ext uri="{0D108BD9-81ED-4DB2-BD59-A6C34878D82A}">
                    <a16:rowId xmlns:a16="http://schemas.microsoft.com/office/drawing/2014/main" val="1580713639"/>
                  </a:ext>
                </a:extLst>
              </a:tr>
              <a:tr h="476797">
                <a:tc>
                  <a:txBody>
                    <a:bodyPr/>
                    <a:lstStyle/>
                    <a:p>
                      <a:r>
                        <a:rPr lang="en-US" sz="2400" b="0" dirty="0" smtClean="0"/>
                        <a:t>Capital</a:t>
                      </a:r>
                      <a:endParaRPr lang="en-US" sz="2400" b="0" dirty="0"/>
                    </a:p>
                  </a:txBody>
                  <a:tcPr/>
                </a:tc>
                <a:tc>
                  <a:txBody>
                    <a:bodyPr/>
                    <a:lstStyle/>
                    <a:p>
                      <a:pPr algn="r"/>
                      <a:r>
                        <a:rPr lang="en-US" sz="2400" b="0" u="sng" dirty="0" smtClean="0"/>
                        <a:t>9,000</a:t>
                      </a:r>
                      <a:endParaRPr lang="en-US" sz="2400" b="0" u="sng" dirty="0"/>
                    </a:p>
                  </a:txBody>
                  <a:tcPr/>
                </a:tc>
                <a:tc>
                  <a:txBody>
                    <a:bodyPr/>
                    <a:lstStyle/>
                    <a:p>
                      <a:pPr algn="r"/>
                      <a:r>
                        <a:rPr lang="en-US" sz="2400" b="0" u="sng" dirty="0" smtClean="0"/>
                        <a:t>3,000</a:t>
                      </a:r>
                      <a:endParaRPr lang="en-US" sz="2400" b="0" u="sng" dirty="0"/>
                    </a:p>
                  </a:txBody>
                  <a:tcPr/>
                </a:tc>
                <a:extLst>
                  <a:ext uri="{0D108BD9-81ED-4DB2-BD59-A6C34878D82A}">
                    <a16:rowId xmlns:a16="http://schemas.microsoft.com/office/drawing/2014/main" val="2260474854"/>
                  </a:ext>
                </a:extLst>
              </a:tr>
              <a:tr h="476797">
                <a:tc>
                  <a:txBody>
                    <a:bodyPr/>
                    <a:lstStyle/>
                    <a:p>
                      <a:r>
                        <a:rPr lang="en-US" sz="2400" b="1" dirty="0" smtClean="0"/>
                        <a:t>TOTAL</a:t>
                      </a:r>
                      <a:endParaRPr lang="en-US" sz="2400" b="1" dirty="0"/>
                    </a:p>
                  </a:txBody>
                  <a:tcPr/>
                </a:tc>
                <a:tc>
                  <a:txBody>
                    <a:bodyPr/>
                    <a:lstStyle/>
                    <a:p>
                      <a:pPr algn="r"/>
                      <a:r>
                        <a:rPr lang="en-US" sz="2400" b="1" dirty="0" smtClean="0"/>
                        <a:t>457,219</a:t>
                      </a:r>
                      <a:endParaRPr lang="en-US" sz="2400" b="1" dirty="0"/>
                    </a:p>
                  </a:txBody>
                  <a:tcPr/>
                </a:tc>
                <a:tc>
                  <a:txBody>
                    <a:bodyPr/>
                    <a:lstStyle/>
                    <a:p>
                      <a:pPr algn="r"/>
                      <a:r>
                        <a:rPr lang="en-US" sz="2400" b="1" dirty="0" smtClean="0"/>
                        <a:t>442,522</a:t>
                      </a:r>
                      <a:endParaRPr lang="en-US" sz="2400" b="1" dirty="0"/>
                    </a:p>
                  </a:txBody>
                  <a:tcPr/>
                </a:tc>
                <a:extLst>
                  <a:ext uri="{0D108BD9-81ED-4DB2-BD59-A6C34878D82A}">
                    <a16:rowId xmlns:a16="http://schemas.microsoft.com/office/drawing/2014/main" val="1159572316"/>
                  </a:ext>
                </a:extLst>
              </a:tr>
              <a:tr h="476797">
                <a:tc>
                  <a:txBody>
                    <a:bodyPr/>
                    <a:lstStyle/>
                    <a:p>
                      <a:r>
                        <a:rPr lang="en-US" sz="2400" dirty="0" smtClean="0"/>
                        <a:t>Staffing</a:t>
                      </a:r>
                      <a:endParaRPr lang="en-US" sz="2400" dirty="0"/>
                    </a:p>
                  </a:txBody>
                  <a:tcPr/>
                </a:tc>
                <a:tc>
                  <a:txBody>
                    <a:bodyPr/>
                    <a:lstStyle/>
                    <a:p>
                      <a:pPr algn="ctr"/>
                      <a:r>
                        <a:rPr lang="en-US" sz="2400" dirty="0" smtClean="0"/>
                        <a:t>FTE</a:t>
                      </a:r>
                      <a:endParaRPr lang="en-US" sz="2400" dirty="0"/>
                    </a:p>
                  </a:txBody>
                  <a:tcPr/>
                </a:tc>
                <a:tc>
                  <a:txBody>
                    <a:bodyPr/>
                    <a:lstStyle/>
                    <a:p>
                      <a:pPr algn="ctr"/>
                      <a:r>
                        <a:rPr lang="en-US" sz="2400" dirty="0" smtClean="0"/>
                        <a:t>FTE</a:t>
                      </a:r>
                      <a:endParaRPr lang="en-US" sz="2400" dirty="0"/>
                    </a:p>
                  </a:txBody>
                  <a:tcPr/>
                </a:tc>
                <a:extLst>
                  <a:ext uri="{0D108BD9-81ED-4DB2-BD59-A6C34878D82A}">
                    <a16:rowId xmlns:a16="http://schemas.microsoft.com/office/drawing/2014/main" val="40433360"/>
                  </a:ext>
                </a:extLst>
              </a:tr>
              <a:tr h="476797">
                <a:tc>
                  <a:txBody>
                    <a:bodyPr/>
                    <a:lstStyle/>
                    <a:p>
                      <a:r>
                        <a:rPr lang="en-US" sz="2400" dirty="0" smtClean="0"/>
                        <a:t> Finance Director</a:t>
                      </a:r>
                      <a:endParaRPr lang="en-US" sz="2400" dirty="0"/>
                    </a:p>
                  </a:txBody>
                  <a:tcPr/>
                </a:tc>
                <a:tc>
                  <a:txBody>
                    <a:bodyPr/>
                    <a:lstStyle/>
                    <a:p>
                      <a:pPr algn="r"/>
                      <a:r>
                        <a:rPr lang="en-US" sz="2400" dirty="0" smtClean="0"/>
                        <a:t>.15</a:t>
                      </a:r>
                      <a:endParaRPr lang="en-US" sz="2400" dirty="0"/>
                    </a:p>
                  </a:txBody>
                  <a:tcPr/>
                </a:tc>
                <a:tc>
                  <a:txBody>
                    <a:bodyPr/>
                    <a:lstStyle/>
                    <a:p>
                      <a:pPr algn="r"/>
                      <a:r>
                        <a:rPr lang="en-US" sz="2400" dirty="0" smtClean="0"/>
                        <a:t>.15</a:t>
                      </a:r>
                      <a:endParaRPr lang="en-US" sz="2400" dirty="0"/>
                    </a:p>
                  </a:txBody>
                  <a:tcPr/>
                </a:tc>
                <a:extLst>
                  <a:ext uri="{0D108BD9-81ED-4DB2-BD59-A6C34878D82A}">
                    <a16:rowId xmlns:a16="http://schemas.microsoft.com/office/drawing/2014/main" val="2460943438"/>
                  </a:ext>
                </a:extLst>
              </a:tr>
              <a:tr h="476797">
                <a:tc>
                  <a:txBody>
                    <a:bodyPr/>
                    <a:lstStyle/>
                    <a:p>
                      <a:r>
                        <a:rPr lang="en-US" sz="2400" dirty="0" smtClean="0"/>
                        <a:t> IT Supervisor</a:t>
                      </a:r>
                      <a:endParaRPr lang="en-US" sz="2400" dirty="0"/>
                    </a:p>
                  </a:txBody>
                  <a:tcPr/>
                </a:tc>
                <a:tc>
                  <a:txBody>
                    <a:bodyPr/>
                    <a:lstStyle/>
                    <a:p>
                      <a:pPr algn="r"/>
                      <a:r>
                        <a:rPr lang="en-US" sz="2400" u="none" dirty="0" smtClean="0"/>
                        <a:t>1</a:t>
                      </a:r>
                      <a:endParaRPr lang="en-US" sz="2400" u="none" dirty="0"/>
                    </a:p>
                  </a:txBody>
                  <a:tcPr/>
                </a:tc>
                <a:tc>
                  <a:txBody>
                    <a:bodyPr/>
                    <a:lstStyle/>
                    <a:p>
                      <a:pPr algn="r"/>
                      <a:r>
                        <a:rPr lang="en-US" sz="2400" u="none" dirty="0" smtClean="0"/>
                        <a:t>1</a:t>
                      </a:r>
                      <a:endParaRPr lang="en-US" sz="2400" u="none" dirty="0"/>
                    </a:p>
                  </a:txBody>
                  <a:tcPr/>
                </a:tc>
                <a:extLst>
                  <a:ext uri="{0D108BD9-81ED-4DB2-BD59-A6C34878D82A}">
                    <a16:rowId xmlns:a16="http://schemas.microsoft.com/office/drawing/2014/main" val="774510381"/>
                  </a:ext>
                </a:extLst>
              </a:tr>
              <a:tr h="476797">
                <a:tc>
                  <a:txBody>
                    <a:bodyPr/>
                    <a:lstStyle/>
                    <a:p>
                      <a:r>
                        <a:rPr lang="en-US" sz="2400" baseline="0" dirty="0" smtClean="0"/>
                        <a:t> IT Specialist</a:t>
                      </a:r>
                      <a:endParaRPr lang="en-US" sz="2400" dirty="0"/>
                    </a:p>
                  </a:txBody>
                  <a:tcPr/>
                </a:tc>
                <a:tc>
                  <a:txBody>
                    <a:bodyPr/>
                    <a:lstStyle/>
                    <a:p>
                      <a:pPr algn="r"/>
                      <a:r>
                        <a:rPr lang="en-US" sz="2400" u="sng" dirty="0" smtClean="0"/>
                        <a:t>1</a:t>
                      </a:r>
                      <a:endParaRPr lang="en-US" sz="2400" u="sng" dirty="0"/>
                    </a:p>
                  </a:txBody>
                  <a:tcPr/>
                </a:tc>
                <a:tc>
                  <a:txBody>
                    <a:bodyPr/>
                    <a:lstStyle/>
                    <a:p>
                      <a:pPr algn="r"/>
                      <a:r>
                        <a:rPr lang="en-US" sz="2400" u="sng" dirty="0" smtClean="0"/>
                        <a:t>1</a:t>
                      </a:r>
                      <a:endParaRPr lang="en-US" sz="2400" u="sng" dirty="0"/>
                    </a:p>
                  </a:txBody>
                  <a:tcPr/>
                </a:tc>
                <a:extLst>
                  <a:ext uri="{0D108BD9-81ED-4DB2-BD59-A6C34878D82A}">
                    <a16:rowId xmlns:a16="http://schemas.microsoft.com/office/drawing/2014/main" val="2075216872"/>
                  </a:ext>
                </a:extLst>
              </a:tr>
              <a:tr h="476797">
                <a:tc>
                  <a:txBody>
                    <a:bodyPr/>
                    <a:lstStyle/>
                    <a:p>
                      <a:r>
                        <a:rPr lang="en-US" sz="2400" b="1" dirty="0" smtClean="0"/>
                        <a:t>TOTAL</a:t>
                      </a:r>
                      <a:endParaRPr lang="en-US" sz="2400" b="1" dirty="0"/>
                    </a:p>
                  </a:txBody>
                  <a:tcPr/>
                </a:tc>
                <a:tc>
                  <a:txBody>
                    <a:bodyPr/>
                    <a:lstStyle/>
                    <a:p>
                      <a:pPr algn="r"/>
                      <a:r>
                        <a:rPr lang="en-US" sz="2400" b="1" dirty="0" smtClean="0"/>
                        <a:t>2.15</a:t>
                      </a:r>
                      <a:endParaRPr lang="en-US" sz="2400" b="1" dirty="0"/>
                    </a:p>
                  </a:txBody>
                  <a:tcPr/>
                </a:tc>
                <a:tc>
                  <a:txBody>
                    <a:bodyPr/>
                    <a:lstStyle/>
                    <a:p>
                      <a:pPr algn="r"/>
                      <a:r>
                        <a:rPr lang="en-US" sz="2400" b="1" dirty="0" smtClean="0"/>
                        <a:t>2.15</a:t>
                      </a:r>
                      <a:endParaRPr lang="en-US" sz="2400" b="1" dirty="0"/>
                    </a:p>
                  </a:txBody>
                  <a:tcPr/>
                </a:tc>
                <a:extLst>
                  <a:ext uri="{0D108BD9-81ED-4DB2-BD59-A6C34878D82A}">
                    <a16:rowId xmlns:a16="http://schemas.microsoft.com/office/drawing/2014/main" val="2890786100"/>
                  </a:ext>
                </a:extLst>
              </a:tr>
            </a:tbl>
          </a:graphicData>
        </a:graphic>
      </p:graphicFrame>
    </p:spTree>
    <p:extLst>
      <p:ext uri="{BB962C8B-B14F-4D97-AF65-F5344CB8AC3E}">
        <p14:creationId xmlns:p14="http://schemas.microsoft.com/office/powerpoint/2010/main" val="4183434152"/>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Human Resources</a:t>
            </a:r>
            <a:endParaRPr lang="en-US" dirty="0"/>
          </a:p>
        </p:txBody>
      </p:sp>
      <p:sp>
        <p:nvSpPr>
          <p:cNvPr id="3" name="Content Placeholder 2"/>
          <p:cNvSpPr>
            <a:spLocks noGrp="1"/>
          </p:cNvSpPr>
          <p:nvPr>
            <p:ph idx="1"/>
          </p:nvPr>
        </p:nvSpPr>
        <p:spPr>
          <a:xfrm>
            <a:off x="1981200" y="1371600"/>
            <a:ext cx="8229600" cy="5410200"/>
          </a:xfrm>
        </p:spPr>
        <p:txBody>
          <a:bodyPr>
            <a:noAutofit/>
          </a:bodyPr>
          <a:lstStyle/>
          <a:p>
            <a:r>
              <a:rPr lang="en-US" dirty="0" smtClean="0"/>
              <a:t>The focus of Human Resources is to find, screen, recruit </a:t>
            </a:r>
            <a:r>
              <a:rPr lang="en-US" dirty="0"/>
              <a:t>and </a:t>
            </a:r>
            <a:r>
              <a:rPr lang="en-US" dirty="0" smtClean="0"/>
              <a:t>train </a:t>
            </a:r>
            <a:r>
              <a:rPr lang="en-US" dirty="0"/>
              <a:t>job applicants, as well as </a:t>
            </a:r>
            <a:r>
              <a:rPr lang="en-US" dirty="0" smtClean="0"/>
              <a:t>administer </a:t>
            </a:r>
            <a:r>
              <a:rPr lang="en-US" dirty="0"/>
              <a:t>employee-benefit programs.</a:t>
            </a:r>
            <a:endParaRPr lang="en-US" dirty="0" smtClean="0"/>
          </a:p>
        </p:txBody>
      </p:sp>
    </p:spTree>
    <p:extLst>
      <p:ext uri="{BB962C8B-B14F-4D97-AF65-F5344CB8AC3E}">
        <p14:creationId xmlns:p14="http://schemas.microsoft.com/office/powerpoint/2010/main" val="2890754878"/>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dirty="0"/>
              <a:t>FY </a:t>
            </a:r>
            <a:r>
              <a:rPr lang="en-US" dirty="0" smtClean="0"/>
              <a:t>2017-18 </a:t>
            </a:r>
            <a:r>
              <a:rPr lang="en-US" dirty="0"/>
              <a:t>BUDGET/PLANS</a:t>
            </a:r>
          </a:p>
        </p:txBody>
      </p:sp>
      <p:sp>
        <p:nvSpPr>
          <p:cNvPr id="3" name="Content Placeholder 2"/>
          <p:cNvSpPr>
            <a:spLocks noGrp="1"/>
          </p:cNvSpPr>
          <p:nvPr>
            <p:ph idx="1"/>
          </p:nvPr>
        </p:nvSpPr>
        <p:spPr>
          <a:xfrm>
            <a:off x="1981200" y="1752601"/>
            <a:ext cx="8229600" cy="4525963"/>
          </a:xfrm>
        </p:spPr>
        <p:txBody>
          <a:bodyPr>
            <a:normAutofit/>
          </a:bodyPr>
          <a:lstStyle/>
          <a:p>
            <a:pPr marL="342900" lvl="1" indent="-342900">
              <a:buFont typeface="Arial" charset="0"/>
              <a:buChar char="•"/>
            </a:pPr>
            <a:r>
              <a:rPr lang="en-US" sz="3200" dirty="0"/>
              <a:t>Begin update of Personnel Rules</a:t>
            </a:r>
          </a:p>
          <a:p>
            <a:pPr marL="342900" lvl="1" indent="-342900">
              <a:buFont typeface="Arial" charset="0"/>
              <a:buChar char="•"/>
            </a:pPr>
            <a:r>
              <a:rPr lang="en-US" sz="3200" dirty="0"/>
              <a:t>Continue to update policies to maintain compliance with ever changing legislation impacting personnel policies and procedures.</a:t>
            </a:r>
          </a:p>
          <a:p>
            <a:pPr marL="342900" lvl="1" indent="-342900">
              <a:buFont typeface="Arial" charset="0"/>
              <a:buChar char="•"/>
            </a:pPr>
            <a:r>
              <a:rPr lang="en-US" sz="3200" dirty="0"/>
              <a:t>Maintain interdepartmental service levels.</a:t>
            </a:r>
          </a:p>
          <a:p>
            <a:pPr marL="342900" lvl="1" indent="-342900">
              <a:buFont typeface="Arial" charset="0"/>
              <a:buChar char="•"/>
            </a:pPr>
            <a:endParaRPr lang="en-US" dirty="0"/>
          </a:p>
        </p:txBody>
      </p:sp>
    </p:spTree>
    <p:extLst>
      <p:ext uri="{BB962C8B-B14F-4D97-AF65-F5344CB8AC3E}">
        <p14:creationId xmlns:p14="http://schemas.microsoft.com/office/powerpoint/2010/main" val="4011160469"/>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dirty="0"/>
              <a:t>FY </a:t>
            </a:r>
            <a:r>
              <a:rPr lang="en-US" dirty="0" smtClean="0"/>
              <a:t>2017-18 </a:t>
            </a:r>
            <a:r>
              <a:rPr lang="en-US" dirty="0"/>
              <a:t>BUDGET/PLANS</a:t>
            </a:r>
            <a:r>
              <a:rPr lang="en-US" dirty="0" smtClean="0"/>
              <a:t/>
            </a:r>
            <a:br>
              <a:rPr lang="en-US" dirty="0" smtClean="0"/>
            </a:br>
            <a:endParaRPr lang="en-US" dirty="0"/>
          </a:p>
        </p:txBody>
      </p:sp>
      <p:graphicFrame>
        <p:nvGraphicFramePr>
          <p:cNvPr id="7" name="Table 6"/>
          <p:cNvGraphicFramePr>
            <a:graphicFrameLocks noGrp="1"/>
          </p:cNvGraphicFramePr>
          <p:nvPr>
            <p:extLst>
              <p:ext uri="{D42A27DB-BD31-4B8C-83A1-F6EECF244321}">
                <p14:modId xmlns:p14="http://schemas.microsoft.com/office/powerpoint/2010/main" val="2326494501"/>
              </p:ext>
            </p:extLst>
          </p:nvPr>
        </p:nvGraphicFramePr>
        <p:xfrm>
          <a:off x="1981200" y="1397001"/>
          <a:ext cx="8229600" cy="5350207"/>
        </p:xfrm>
        <a:graphic>
          <a:graphicData uri="http://schemas.openxmlformats.org/drawingml/2006/table">
            <a:tbl>
              <a:tblPr firstRow="1" bandRow="1">
                <a:tableStyleId>{5C22544A-7EE6-4342-B048-85BDC9FD1C3A}</a:tableStyleId>
              </a:tblPr>
              <a:tblGrid>
                <a:gridCol w="2743200">
                  <a:extLst>
                    <a:ext uri="{9D8B030D-6E8A-4147-A177-3AD203B41FA5}">
                      <a16:colId xmlns:a16="http://schemas.microsoft.com/office/drawing/2014/main" val="2143685181"/>
                    </a:ext>
                  </a:extLst>
                </a:gridCol>
                <a:gridCol w="2743200">
                  <a:extLst>
                    <a:ext uri="{9D8B030D-6E8A-4147-A177-3AD203B41FA5}">
                      <a16:colId xmlns:a16="http://schemas.microsoft.com/office/drawing/2014/main" val="1142985641"/>
                    </a:ext>
                  </a:extLst>
                </a:gridCol>
                <a:gridCol w="2743200">
                  <a:extLst>
                    <a:ext uri="{9D8B030D-6E8A-4147-A177-3AD203B41FA5}">
                      <a16:colId xmlns:a16="http://schemas.microsoft.com/office/drawing/2014/main" val="1773966237"/>
                    </a:ext>
                  </a:extLst>
                </a:gridCol>
              </a:tblGrid>
              <a:tr h="860953">
                <a:tc>
                  <a:txBody>
                    <a:bodyPr/>
                    <a:lstStyle/>
                    <a:p>
                      <a:endParaRPr lang="en-US" sz="2400" dirty="0"/>
                    </a:p>
                  </a:txBody>
                  <a:tcPr/>
                </a:tc>
                <a:tc>
                  <a:txBody>
                    <a:bodyPr/>
                    <a:lstStyle/>
                    <a:p>
                      <a:pPr algn="ctr"/>
                      <a:r>
                        <a:rPr lang="en-US" sz="2400" dirty="0" smtClean="0"/>
                        <a:t>FY 2016-17 Year- End</a:t>
                      </a:r>
                      <a:endParaRPr lang="en-US" sz="2400" dirty="0"/>
                    </a:p>
                  </a:txBody>
                  <a:tcPr/>
                </a:tc>
                <a:tc>
                  <a:txBody>
                    <a:bodyPr/>
                    <a:lstStyle/>
                    <a:p>
                      <a:pPr algn="ctr"/>
                      <a:r>
                        <a:rPr lang="en-US" sz="2400" dirty="0" smtClean="0"/>
                        <a:t>FY 2017-18 Proposed Budget</a:t>
                      </a:r>
                      <a:endParaRPr lang="en-US" sz="2400" dirty="0"/>
                    </a:p>
                  </a:txBody>
                  <a:tcPr/>
                </a:tc>
                <a:extLst>
                  <a:ext uri="{0D108BD9-81ED-4DB2-BD59-A6C34878D82A}">
                    <a16:rowId xmlns:a16="http://schemas.microsoft.com/office/drawing/2014/main" val="459925350"/>
                  </a:ext>
                </a:extLst>
              </a:tr>
              <a:tr h="498806">
                <a:tc>
                  <a:txBody>
                    <a:bodyPr/>
                    <a:lstStyle/>
                    <a:p>
                      <a:r>
                        <a:rPr lang="en-US" sz="2400" dirty="0" smtClean="0"/>
                        <a:t>Salaries/Benefits</a:t>
                      </a:r>
                      <a:endParaRPr lang="en-US" sz="2400" dirty="0"/>
                    </a:p>
                  </a:txBody>
                  <a:tcPr/>
                </a:tc>
                <a:tc>
                  <a:txBody>
                    <a:bodyPr/>
                    <a:lstStyle/>
                    <a:p>
                      <a:pPr algn="r"/>
                      <a:r>
                        <a:rPr lang="en-US" sz="2400" dirty="0" smtClean="0"/>
                        <a:t>109,126</a:t>
                      </a:r>
                      <a:endParaRPr lang="en-US" sz="2400" dirty="0"/>
                    </a:p>
                  </a:txBody>
                  <a:tcPr/>
                </a:tc>
                <a:tc>
                  <a:txBody>
                    <a:bodyPr/>
                    <a:lstStyle/>
                    <a:p>
                      <a:pPr algn="r"/>
                      <a:r>
                        <a:rPr lang="en-US" sz="2400" dirty="0" smtClean="0"/>
                        <a:t>72,182</a:t>
                      </a:r>
                      <a:endParaRPr lang="en-US" sz="2400" dirty="0"/>
                    </a:p>
                  </a:txBody>
                  <a:tcPr/>
                </a:tc>
                <a:extLst>
                  <a:ext uri="{0D108BD9-81ED-4DB2-BD59-A6C34878D82A}">
                    <a16:rowId xmlns:a16="http://schemas.microsoft.com/office/drawing/2014/main" val="3881639698"/>
                  </a:ext>
                </a:extLst>
              </a:tr>
              <a:tr h="498806">
                <a:tc>
                  <a:txBody>
                    <a:bodyPr/>
                    <a:lstStyle/>
                    <a:p>
                      <a:r>
                        <a:rPr lang="en-US" sz="2400" dirty="0" smtClean="0"/>
                        <a:t>Services/Charges</a:t>
                      </a:r>
                      <a:endParaRPr lang="en-US" sz="2400" dirty="0"/>
                    </a:p>
                  </a:txBody>
                  <a:tcPr/>
                </a:tc>
                <a:tc>
                  <a:txBody>
                    <a:bodyPr/>
                    <a:lstStyle/>
                    <a:p>
                      <a:pPr algn="r"/>
                      <a:r>
                        <a:rPr lang="en-US" sz="2400" u="none" dirty="0" smtClean="0"/>
                        <a:t>11,498</a:t>
                      </a:r>
                      <a:endParaRPr lang="en-US" sz="2400" u="none" dirty="0"/>
                    </a:p>
                  </a:txBody>
                  <a:tcPr/>
                </a:tc>
                <a:tc>
                  <a:txBody>
                    <a:bodyPr/>
                    <a:lstStyle/>
                    <a:p>
                      <a:pPr algn="r"/>
                      <a:r>
                        <a:rPr lang="en-US" sz="2400" u="none" dirty="0" smtClean="0"/>
                        <a:t>11,498</a:t>
                      </a:r>
                      <a:endParaRPr lang="en-US" sz="2400" u="none" dirty="0"/>
                    </a:p>
                  </a:txBody>
                  <a:tcPr/>
                </a:tc>
                <a:extLst>
                  <a:ext uri="{0D108BD9-81ED-4DB2-BD59-A6C34878D82A}">
                    <a16:rowId xmlns:a16="http://schemas.microsoft.com/office/drawing/2014/main" val="2389152363"/>
                  </a:ext>
                </a:extLst>
              </a:tr>
              <a:tr h="498806">
                <a:tc>
                  <a:txBody>
                    <a:bodyPr/>
                    <a:lstStyle/>
                    <a:p>
                      <a:r>
                        <a:rPr lang="en-US" sz="2400" b="0" dirty="0" smtClean="0"/>
                        <a:t>Material/Supplies</a:t>
                      </a:r>
                      <a:endParaRPr lang="en-US" sz="2400" b="0" dirty="0"/>
                    </a:p>
                  </a:txBody>
                  <a:tcPr/>
                </a:tc>
                <a:tc>
                  <a:txBody>
                    <a:bodyPr/>
                    <a:lstStyle/>
                    <a:p>
                      <a:pPr algn="r"/>
                      <a:r>
                        <a:rPr lang="en-US" sz="2400" b="0" u="sng" dirty="0" smtClean="0"/>
                        <a:t>400</a:t>
                      </a:r>
                      <a:endParaRPr lang="en-US" sz="2400" b="0" u="sng" dirty="0"/>
                    </a:p>
                  </a:txBody>
                  <a:tcPr/>
                </a:tc>
                <a:tc>
                  <a:txBody>
                    <a:bodyPr/>
                    <a:lstStyle/>
                    <a:p>
                      <a:pPr algn="r"/>
                      <a:r>
                        <a:rPr lang="en-US" sz="2400" b="0" u="sng" dirty="0" smtClean="0"/>
                        <a:t>400</a:t>
                      </a:r>
                      <a:endParaRPr lang="en-US" sz="2400" b="0" u="sng" dirty="0"/>
                    </a:p>
                  </a:txBody>
                  <a:tcPr/>
                </a:tc>
                <a:extLst>
                  <a:ext uri="{0D108BD9-81ED-4DB2-BD59-A6C34878D82A}">
                    <a16:rowId xmlns:a16="http://schemas.microsoft.com/office/drawing/2014/main" val="1580713639"/>
                  </a:ext>
                </a:extLst>
              </a:tr>
              <a:tr h="498806">
                <a:tc>
                  <a:txBody>
                    <a:bodyPr/>
                    <a:lstStyle/>
                    <a:p>
                      <a:r>
                        <a:rPr lang="en-US" sz="2400" b="1" dirty="0" smtClean="0"/>
                        <a:t>TOTAL</a:t>
                      </a:r>
                      <a:endParaRPr lang="en-US" sz="2400" b="1" dirty="0"/>
                    </a:p>
                  </a:txBody>
                  <a:tcPr/>
                </a:tc>
                <a:tc>
                  <a:txBody>
                    <a:bodyPr/>
                    <a:lstStyle/>
                    <a:p>
                      <a:pPr algn="r"/>
                      <a:r>
                        <a:rPr lang="en-US" sz="2400" b="1" dirty="0" smtClean="0"/>
                        <a:t>121,024</a:t>
                      </a:r>
                      <a:endParaRPr lang="en-US" sz="2400" b="1" dirty="0"/>
                    </a:p>
                  </a:txBody>
                  <a:tcPr/>
                </a:tc>
                <a:tc>
                  <a:txBody>
                    <a:bodyPr/>
                    <a:lstStyle/>
                    <a:p>
                      <a:pPr algn="r"/>
                      <a:r>
                        <a:rPr lang="en-US" sz="2400" b="1" dirty="0" smtClean="0"/>
                        <a:t>84,080</a:t>
                      </a:r>
                      <a:endParaRPr lang="en-US" sz="2400" b="1" dirty="0"/>
                    </a:p>
                  </a:txBody>
                  <a:tcPr/>
                </a:tc>
                <a:extLst>
                  <a:ext uri="{0D108BD9-81ED-4DB2-BD59-A6C34878D82A}">
                    <a16:rowId xmlns:a16="http://schemas.microsoft.com/office/drawing/2014/main" val="2260474854"/>
                  </a:ext>
                </a:extLst>
              </a:tr>
              <a:tr h="498806">
                <a:tc>
                  <a:txBody>
                    <a:bodyPr/>
                    <a:lstStyle/>
                    <a:p>
                      <a:endParaRPr lang="en-US" sz="2400" dirty="0"/>
                    </a:p>
                  </a:txBody>
                  <a:tcPr/>
                </a:tc>
                <a:tc>
                  <a:txBody>
                    <a:bodyPr/>
                    <a:lstStyle/>
                    <a:p>
                      <a:endParaRPr lang="en-US" sz="2400" dirty="0"/>
                    </a:p>
                  </a:txBody>
                  <a:tcPr/>
                </a:tc>
                <a:tc>
                  <a:txBody>
                    <a:bodyPr/>
                    <a:lstStyle/>
                    <a:p>
                      <a:endParaRPr lang="en-US" sz="2400" dirty="0"/>
                    </a:p>
                  </a:txBody>
                  <a:tcPr/>
                </a:tc>
                <a:extLst>
                  <a:ext uri="{0D108BD9-81ED-4DB2-BD59-A6C34878D82A}">
                    <a16:rowId xmlns:a16="http://schemas.microsoft.com/office/drawing/2014/main" val="1159572316"/>
                  </a:ext>
                </a:extLst>
              </a:tr>
              <a:tr h="498806">
                <a:tc>
                  <a:txBody>
                    <a:bodyPr/>
                    <a:lstStyle/>
                    <a:p>
                      <a:r>
                        <a:rPr lang="en-US" sz="2400" dirty="0" smtClean="0"/>
                        <a:t>Staffing</a:t>
                      </a:r>
                      <a:endParaRPr lang="en-US" sz="2400" dirty="0"/>
                    </a:p>
                  </a:txBody>
                  <a:tcPr/>
                </a:tc>
                <a:tc>
                  <a:txBody>
                    <a:bodyPr/>
                    <a:lstStyle/>
                    <a:p>
                      <a:pPr algn="ctr"/>
                      <a:r>
                        <a:rPr lang="en-US" sz="2400" dirty="0" smtClean="0"/>
                        <a:t>FTE</a:t>
                      </a:r>
                      <a:endParaRPr lang="en-US" sz="2400" dirty="0"/>
                    </a:p>
                  </a:txBody>
                  <a:tcPr/>
                </a:tc>
                <a:tc>
                  <a:txBody>
                    <a:bodyPr/>
                    <a:lstStyle/>
                    <a:p>
                      <a:pPr algn="ctr"/>
                      <a:r>
                        <a:rPr lang="en-US" sz="2400" dirty="0" smtClean="0"/>
                        <a:t>FTE</a:t>
                      </a:r>
                      <a:endParaRPr lang="en-US" sz="2400" dirty="0"/>
                    </a:p>
                  </a:txBody>
                  <a:tcPr/>
                </a:tc>
                <a:extLst>
                  <a:ext uri="{0D108BD9-81ED-4DB2-BD59-A6C34878D82A}">
                    <a16:rowId xmlns:a16="http://schemas.microsoft.com/office/drawing/2014/main" val="40433360"/>
                  </a:ext>
                </a:extLst>
              </a:tr>
              <a:tr h="498806">
                <a:tc>
                  <a:txBody>
                    <a:bodyPr/>
                    <a:lstStyle/>
                    <a:p>
                      <a:r>
                        <a:rPr lang="en-US" sz="2400" dirty="0" smtClean="0"/>
                        <a:t> Finance Director</a:t>
                      </a:r>
                      <a:endParaRPr lang="en-US" sz="2400" dirty="0"/>
                    </a:p>
                  </a:txBody>
                  <a:tcPr/>
                </a:tc>
                <a:tc>
                  <a:txBody>
                    <a:bodyPr/>
                    <a:lstStyle/>
                    <a:p>
                      <a:pPr algn="r"/>
                      <a:r>
                        <a:rPr lang="en-US" sz="2400" dirty="0" smtClean="0"/>
                        <a:t>.15</a:t>
                      </a:r>
                      <a:endParaRPr lang="en-US" sz="2400" dirty="0"/>
                    </a:p>
                  </a:txBody>
                  <a:tcPr/>
                </a:tc>
                <a:tc>
                  <a:txBody>
                    <a:bodyPr/>
                    <a:lstStyle/>
                    <a:p>
                      <a:pPr algn="r"/>
                      <a:r>
                        <a:rPr lang="en-US" sz="2400" dirty="0" smtClean="0"/>
                        <a:t>.15</a:t>
                      </a:r>
                      <a:endParaRPr lang="en-US" sz="2400" dirty="0"/>
                    </a:p>
                  </a:txBody>
                  <a:tcPr/>
                </a:tc>
                <a:extLst>
                  <a:ext uri="{0D108BD9-81ED-4DB2-BD59-A6C34878D82A}">
                    <a16:rowId xmlns:a16="http://schemas.microsoft.com/office/drawing/2014/main" val="2460943438"/>
                  </a:ext>
                </a:extLst>
              </a:tr>
              <a:tr h="498806">
                <a:tc>
                  <a:txBody>
                    <a:bodyPr/>
                    <a:lstStyle/>
                    <a:p>
                      <a:r>
                        <a:rPr lang="en-US" sz="2400" baseline="0" dirty="0" smtClean="0"/>
                        <a:t> Admin Assistant</a:t>
                      </a:r>
                      <a:endParaRPr lang="en-US" sz="2400" dirty="0"/>
                    </a:p>
                  </a:txBody>
                  <a:tcPr/>
                </a:tc>
                <a:tc>
                  <a:txBody>
                    <a:bodyPr/>
                    <a:lstStyle/>
                    <a:p>
                      <a:pPr algn="r"/>
                      <a:r>
                        <a:rPr lang="en-US" sz="2400" u="sng" dirty="0" smtClean="0"/>
                        <a:t>1</a:t>
                      </a:r>
                      <a:endParaRPr lang="en-US" sz="2400" u="sng" dirty="0"/>
                    </a:p>
                  </a:txBody>
                  <a:tcPr/>
                </a:tc>
                <a:tc>
                  <a:txBody>
                    <a:bodyPr/>
                    <a:lstStyle/>
                    <a:p>
                      <a:pPr algn="r"/>
                      <a:r>
                        <a:rPr lang="en-US" sz="2400" u="sng" dirty="0" smtClean="0"/>
                        <a:t>.5</a:t>
                      </a:r>
                      <a:endParaRPr lang="en-US" sz="2400" u="sng" dirty="0"/>
                    </a:p>
                  </a:txBody>
                  <a:tcPr/>
                </a:tc>
                <a:extLst>
                  <a:ext uri="{0D108BD9-81ED-4DB2-BD59-A6C34878D82A}">
                    <a16:rowId xmlns:a16="http://schemas.microsoft.com/office/drawing/2014/main" val="2075216872"/>
                  </a:ext>
                </a:extLst>
              </a:tr>
              <a:tr h="498806">
                <a:tc>
                  <a:txBody>
                    <a:bodyPr/>
                    <a:lstStyle/>
                    <a:p>
                      <a:r>
                        <a:rPr lang="en-US" sz="2400" b="1" dirty="0" smtClean="0"/>
                        <a:t>TOTAL</a:t>
                      </a:r>
                      <a:endParaRPr lang="en-US" sz="2400" b="1" dirty="0"/>
                    </a:p>
                  </a:txBody>
                  <a:tcPr/>
                </a:tc>
                <a:tc>
                  <a:txBody>
                    <a:bodyPr/>
                    <a:lstStyle/>
                    <a:p>
                      <a:pPr algn="r"/>
                      <a:r>
                        <a:rPr lang="en-US" sz="2400" b="1" dirty="0" smtClean="0"/>
                        <a:t>1.15</a:t>
                      </a:r>
                      <a:endParaRPr lang="en-US" sz="2400" b="1" dirty="0"/>
                    </a:p>
                  </a:txBody>
                  <a:tcPr/>
                </a:tc>
                <a:tc>
                  <a:txBody>
                    <a:bodyPr/>
                    <a:lstStyle/>
                    <a:p>
                      <a:pPr algn="r"/>
                      <a:r>
                        <a:rPr lang="en-US" sz="2400" b="1" dirty="0" smtClean="0"/>
                        <a:t>.65</a:t>
                      </a:r>
                      <a:endParaRPr lang="en-US" sz="2400" b="1" dirty="0"/>
                    </a:p>
                  </a:txBody>
                  <a:tcPr/>
                </a:tc>
                <a:extLst>
                  <a:ext uri="{0D108BD9-81ED-4DB2-BD59-A6C34878D82A}">
                    <a16:rowId xmlns:a16="http://schemas.microsoft.com/office/drawing/2014/main" val="2890786100"/>
                  </a:ext>
                </a:extLst>
              </a:tr>
            </a:tbl>
          </a:graphicData>
        </a:graphic>
      </p:graphicFrame>
    </p:spTree>
    <p:extLst>
      <p:ext uri="{BB962C8B-B14F-4D97-AF65-F5344CB8AC3E}">
        <p14:creationId xmlns:p14="http://schemas.microsoft.com/office/powerpoint/2010/main" val="1015928463"/>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274638"/>
            <a:ext cx="8229600" cy="1935162"/>
          </a:xfrm>
        </p:spPr>
        <p:txBody>
          <a:bodyPr/>
          <a:lstStyle/>
          <a:p>
            <a:r>
              <a:rPr lang="en-US" dirty="0" smtClean="0"/>
              <a:t>Risk Management/Self Insurance</a:t>
            </a:r>
            <a:br>
              <a:rPr lang="en-US" dirty="0" smtClean="0"/>
            </a:br>
            <a:r>
              <a:rPr lang="en-US" dirty="0" smtClean="0"/>
              <a:t>Fund 410/420</a:t>
            </a:r>
            <a:endParaRPr lang="en-US" dirty="0"/>
          </a:p>
        </p:txBody>
      </p:sp>
      <p:sp>
        <p:nvSpPr>
          <p:cNvPr id="3" name="Content Placeholder 2"/>
          <p:cNvSpPr>
            <a:spLocks noGrp="1"/>
          </p:cNvSpPr>
          <p:nvPr>
            <p:ph idx="1"/>
          </p:nvPr>
        </p:nvSpPr>
        <p:spPr>
          <a:xfrm>
            <a:off x="1981200" y="2438400"/>
            <a:ext cx="8229600" cy="4343400"/>
          </a:xfrm>
        </p:spPr>
        <p:txBody>
          <a:bodyPr>
            <a:noAutofit/>
          </a:bodyPr>
          <a:lstStyle/>
          <a:p>
            <a:pPr marL="0" indent="0">
              <a:buNone/>
            </a:pPr>
            <a:r>
              <a:rPr lang="en-US" dirty="0"/>
              <a:t>Risk Management is to protect the resources and assets of our City through a complete and cost effective risk management program by providing comprehensive risk financing, claims management, safety and regulatory compliance.</a:t>
            </a:r>
            <a:endParaRPr lang="en-US" dirty="0" smtClean="0"/>
          </a:p>
        </p:txBody>
      </p:sp>
    </p:spTree>
    <p:extLst>
      <p:ext uri="{BB962C8B-B14F-4D97-AF65-F5344CB8AC3E}">
        <p14:creationId xmlns:p14="http://schemas.microsoft.com/office/powerpoint/2010/main" val="2420116267"/>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dirty="0"/>
              <a:t>FY </a:t>
            </a:r>
            <a:r>
              <a:rPr lang="en-US" dirty="0" smtClean="0"/>
              <a:t>2017-18 </a:t>
            </a:r>
            <a:r>
              <a:rPr lang="en-US" dirty="0"/>
              <a:t>BUDGET/PLANS</a:t>
            </a:r>
            <a:r>
              <a:rPr lang="en-US" dirty="0" smtClean="0"/>
              <a:t/>
            </a:r>
            <a:br>
              <a:rPr lang="en-US" dirty="0" smtClean="0"/>
            </a:br>
            <a:endParaRPr lang="en-US" dirty="0"/>
          </a:p>
        </p:txBody>
      </p:sp>
      <p:graphicFrame>
        <p:nvGraphicFramePr>
          <p:cNvPr id="7" name="Table 6"/>
          <p:cNvGraphicFramePr>
            <a:graphicFrameLocks noGrp="1"/>
          </p:cNvGraphicFramePr>
          <p:nvPr>
            <p:extLst>
              <p:ext uri="{D42A27DB-BD31-4B8C-83A1-F6EECF244321}">
                <p14:modId xmlns:p14="http://schemas.microsoft.com/office/powerpoint/2010/main" val="1750994209"/>
              </p:ext>
            </p:extLst>
          </p:nvPr>
        </p:nvGraphicFramePr>
        <p:xfrm>
          <a:off x="1981200" y="790268"/>
          <a:ext cx="8229600" cy="4160544"/>
        </p:xfrm>
        <a:graphic>
          <a:graphicData uri="http://schemas.openxmlformats.org/drawingml/2006/table">
            <a:tbl>
              <a:tblPr firstRow="1" bandRow="1">
                <a:tableStyleId>{5C22544A-7EE6-4342-B048-85BDC9FD1C3A}</a:tableStyleId>
              </a:tblPr>
              <a:tblGrid>
                <a:gridCol w="2743200">
                  <a:extLst>
                    <a:ext uri="{9D8B030D-6E8A-4147-A177-3AD203B41FA5}">
                      <a16:colId xmlns:a16="http://schemas.microsoft.com/office/drawing/2014/main" val="2143685181"/>
                    </a:ext>
                  </a:extLst>
                </a:gridCol>
                <a:gridCol w="2743200">
                  <a:extLst>
                    <a:ext uri="{9D8B030D-6E8A-4147-A177-3AD203B41FA5}">
                      <a16:colId xmlns:a16="http://schemas.microsoft.com/office/drawing/2014/main" val="1142985641"/>
                    </a:ext>
                  </a:extLst>
                </a:gridCol>
                <a:gridCol w="2743200">
                  <a:extLst>
                    <a:ext uri="{9D8B030D-6E8A-4147-A177-3AD203B41FA5}">
                      <a16:colId xmlns:a16="http://schemas.microsoft.com/office/drawing/2014/main" val="1773966237"/>
                    </a:ext>
                  </a:extLst>
                </a:gridCol>
              </a:tblGrid>
              <a:tr h="822965">
                <a:tc>
                  <a:txBody>
                    <a:bodyPr/>
                    <a:lstStyle/>
                    <a:p>
                      <a:endParaRPr lang="en-US" sz="2400" dirty="0"/>
                    </a:p>
                  </a:txBody>
                  <a:tcPr/>
                </a:tc>
                <a:tc>
                  <a:txBody>
                    <a:bodyPr/>
                    <a:lstStyle/>
                    <a:p>
                      <a:pPr algn="ctr"/>
                      <a:r>
                        <a:rPr lang="en-US" sz="2400" dirty="0" smtClean="0"/>
                        <a:t>FY 2016-17 Year- End</a:t>
                      </a:r>
                      <a:endParaRPr lang="en-US" sz="2400" dirty="0"/>
                    </a:p>
                  </a:txBody>
                  <a:tcPr/>
                </a:tc>
                <a:tc>
                  <a:txBody>
                    <a:bodyPr/>
                    <a:lstStyle/>
                    <a:p>
                      <a:pPr algn="ctr"/>
                      <a:r>
                        <a:rPr lang="en-US" sz="2400" dirty="0" smtClean="0"/>
                        <a:t>FY 2017-18 Proposed Budget</a:t>
                      </a:r>
                      <a:endParaRPr lang="en-US" sz="2400" dirty="0"/>
                    </a:p>
                  </a:txBody>
                  <a:tcPr/>
                </a:tc>
                <a:extLst>
                  <a:ext uri="{0D108BD9-81ED-4DB2-BD59-A6C34878D82A}">
                    <a16:rowId xmlns:a16="http://schemas.microsoft.com/office/drawing/2014/main" val="459925350"/>
                  </a:ext>
                </a:extLst>
              </a:tr>
              <a:tr h="476797">
                <a:tc>
                  <a:txBody>
                    <a:bodyPr/>
                    <a:lstStyle/>
                    <a:p>
                      <a:r>
                        <a:rPr lang="en-US" sz="2400" dirty="0" smtClean="0"/>
                        <a:t>Fund 410</a:t>
                      </a:r>
                      <a:endParaRPr lang="en-US" sz="2400" dirty="0"/>
                    </a:p>
                  </a:txBody>
                  <a:tcPr/>
                </a:tc>
                <a:tc>
                  <a:txBody>
                    <a:bodyPr/>
                    <a:lstStyle/>
                    <a:p>
                      <a:pPr algn="r"/>
                      <a:endParaRPr lang="en-US" sz="2400" dirty="0"/>
                    </a:p>
                  </a:txBody>
                  <a:tcPr/>
                </a:tc>
                <a:tc>
                  <a:txBody>
                    <a:bodyPr/>
                    <a:lstStyle/>
                    <a:p>
                      <a:pPr algn="r"/>
                      <a:endParaRPr lang="en-US" sz="2400" dirty="0"/>
                    </a:p>
                  </a:txBody>
                  <a:tcPr/>
                </a:tc>
                <a:extLst>
                  <a:ext uri="{0D108BD9-81ED-4DB2-BD59-A6C34878D82A}">
                    <a16:rowId xmlns:a16="http://schemas.microsoft.com/office/drawing/2014/main" val="3881639698"/>
                  </a:ext>
                </a:extLst>
              </a:tr>
              <a:tr h="476797">
                <a:tc>
                  <a:txBody>
                    <a:bodyPr/>
                    <a:lstStyle/>
                    <a:p>
                      <a:r>
                        <a:rPr lang="en-US" sz="2400" dirty="0" smtClean="0"/>
                        <a:t>  ISF Insurance</a:t>
                      </a:r>
                      <a:endParaRPr lang="en-US" sz="2400" dirty="0"/>
                    </a:p>
                  </a:txBody>
                  <a:tcPr/>
                </a:tc>
                <a:tc>
                  <a:txBody>
                    <a:bodyPr/>
                    <a:lstStyle/>
                    <a:p>
                      <a:pPr algn="r"/>
                      <a:r>
                        <a:rPr lang="en-US" sz="2400" dirty="0" smtClean="0"/>
                        <a:t>563,174</a:t>
                      </a:r>
                      <a:endParaRPr lang="en-US" sz="2400" dirty="0"/>
                    </a:p>
                  </a:txBody>
                  <a:tcPr/>
                </a:tc>
                <a:tc>
                  <a:txBody>
                    <a:bodyPr/>
                    <a:lstStyle/>
                    <a:p>
                      <a:pPr algn="r"/>
                      <a:r>
                        <a:rPr lang="en-US" sz="2400" dirty="0" smtClean="0"/>
                        <a:t>658,746</a:t>
                      </a:r>
                      <a:endParaRPr lang="en-US" sz="2400" dirty="0"/>
                    </a:p>
                  </a:txBody>
                  <a:tcPr/>
                </a:tc>
                <a:extLst>
                  <a:ext uri="{0D108BD9-81ED-4DB2-BD59-A6C34878D82A}">
                    <a16:rowId xmlns:a16="http://schemas.microsoft.com/office/drawing/2014/main" val="2389152363"/>
                  </a:ext>
                </a:extLst>
              </a:tr>
              <a:tr h="476797">
                <a:tc>
                  <a:txBody>
                    <a:bodyPr/>
                    <a:lstStyle/>
                    <a:p>
                      <a:r>
                        <a:rPr lang="en-US" sz="2400" dirty="0" smtClean="0"/>
                        <a:t>  ISF Final Pay</a:t>
                      </a:r>
                      <a:endParaRPr lang="en-US" sz="2400" dirty="0"/>
                    </a:p>
                  </a:txBody>
                  <a:tcPr/>
                </a:tc>
                <a:tc>
                  <a:txBody>
                    <a:bodyPr/>
                    <a:lstStyle/>
                    <a:p>
                      <a:pPr algn="r"/>
                      <a:r>
                        <a:rPr lang="en-US" sz="2400" u="sng" dirty="0" smtClean="0"/>
                        <a:t>294,823</a:t>
                      </a:r>
                      <a:endParaRPr lang="en-US" sz="2400" u="sng" dirty="0"/>
                    </a:p>
                  </a:txBody>
                  <a:tcPr/>
                </a:tc>
                <a:tc>
                  <a:txBody>
                    <a:bodyPr/>
                    <a:lstStyle/>
                    <a:p>
                      <a:pPr algn="r"/>
                      <a:r>
                        <a:rPr lang="en-US" sz="2400" u="sng" dirty="0" smtClean="0"/>
                        <a:t>299,025</a:t>
                      </a:r>
                      <a:endParaRPr lang="en-US" sz="2400" u="sng" dirty="0"/>
                    </a:p>
                  </a:txBody>
                  <a:tcPr/>
                </a:tc>
                <a:extLst>
                  <a:ext uri="{0D108BD9-81ED-4DB2-BD59-A6C34878D82A}">
                    <a16:rowId xmlns:a16="http://schemas.microsoft.com/office/drawing/2014/main" val="1580713639"/>
                  </a:ext>
                </a:extLst>
              </a:tr>
              <a:tr h="476797">
                <a:tc>
                  <a:txBody>
                    <a:bodyPr/>
                    <a:lstStyle/>
                    <a:p>
                      <a:r>
                        <a:rPr lang="en-US" sz="2400" b="1" dirty="0" smtClean="0"/>
                        <a:t>TOTAL</a:t>
                      </a:r>
                      <a:endParaRPr lang="en-US" sz="2400" b="1" dirty="0"/>
                    </a:p>
                  </a:txBody>
                  <a:tcPr/>
                </a:tc>
                <a:tc>
                  <a:txBody>
                    <a:bodyPr/>
                    <a:lstStyle/>
                    <a:p>
                      <a:pPr algn="r"/>
                      <a:r>
                        <a:rPr lang="en-US" sz="2400" b="1" dirty="0" smtClean="0"/>
                        <a:t>857,997</a:t>
                      </a:r>
                      <a:endParaRPr lang="en-US" sz="2400" b="1" dirty="0"/>
                    </a:p>
                  </a:txBody>
                  <a:tcPr/>
                </a:tc>
                <a:tc>
                  <a:txBody>
                    <a:bodyPr/>
                    <a:lstStyle/>
                    <a:p>
                      <a:pPr algn="r"/>
                      <a:r>
                        <a:rPr lang="en-US" sz="2400" b="1" dirty="0" smtClean="0"/>
                        <a:t>957,771</a:t>
                      </a:r>
                      <a:endParaRPr lang="en-US" sz="2400" b="1" dirty="0"/>
                    </a:p>
                  </a:txBody>
                  <a:tcPr/>
                </a:tc>
                <a:extLst>
                  <a:ext uri="{0D108BD9-81ED-4DB2-BD59-A6C34878D82A}">
                    <a16:rowId xmlns:a16="http://schemas.microsoft.com/office/drawing/2014/main" val="1159572316"/>
                  </a:ext>
                </a:extLst>
              </a:tr>
              <a:tr h="476797">
                <a:tc>
                  <a:txBody>
                    <a:bodyPr/>
                    <a:lstStyle/>
                    <a:p>
                      <a:endParaRPr lang="en-US" sz="2400" dirty="0"/>
                    </a:p>
                  </a:txBody>
                  <a:tcPr/>
                </a:tc>
                <a:tc>
                  <a:txBody>
                    <a:bodyPr/>
                    <a:lstStyle/>
                    <a:p>
                      <a:pPr algn="ctr"/>
                      <a:endParaRPr lang="en-US" sz="2400" dirty="0"/>
                    </a:p>
                  </a:txBody>
                  <a:tcPr/>
                </a:tc>
                <a:tc>
                  <a:txBody>
                    <a:bodyPr/>
                    <a:lstStyle/>
                    <a:p>
                      <a:pPr algn="ctr"/>
                      <a:endParaRPr lang="en-US" sz="2400" dirty="0"/>
                    </a:p>
                  </a:txBody>
                  <a:tcPr/>
                </a:tc>
                <a:extLst>
                  <a:ext uri="{0D108BD9-81ED-4DB2-BD59-A6C34878D82A}">
                    <a16:rowId xmlns:a16="http://schemas.microsoft.com/office/drawing/2014/main" val="40433360"/>
                  </a:ext>
                </a:extLst>
              </a:tr>
              <a:tr h="476797">
                <a:tc>
                  <a:txBody>
                    <a:bodyPr/>
                    <a:lstStyle/>
                    <a:p>
                      <a:r>
                        <a:rPr lang="en-US" sz="2400" dirty="0" smtClean="0"/>
                        <a:t>Fund</a:t>
                      </a:r>
                      <a:r>
                        <a:rPr lang="en-US" sz="2400" baseline="0" dirty="0" smtClean="0"/>
                        <a:t> 420</a:t>
                      </a:r>
                      <a:endParaRPr lang="en-US" sz="2400" dirty="0"/>
                    </a:p>
                  </a:txBody>
                  <a:tcPr/>
                </a:tc>
                <a:tc>
                  <a:txBody>
                    <a:bodyPr/>
                    <a:lstStyle/>
                    <a:p>
                      <a:pPr algn="r"/>
                      <a:endParaRPr lang="en-US" sz="2400" dirty="0"/>
                    </a:p>
                  </a:txBody>
                  <a:tcPr/>
                </a:tc>
                <a:tc>
                  <a:txBody>
                    <a:bodyPr/>
                    <a:lstStyle/>
                    <a:p>
                      <a:pPr algn="r"/>
                      <a:endParaRPr lang="en-US" sz="2400" dirty="0"/>
                    </a:p>
                  </a:txBody>
                  <a:tcPr/>
                </a:tc>
                <a:extLst>
                  <a:ext uri="{0D108BD9-81ED-4DB2-BD59-A6C34878D82A}">
                    <a16:rowId xmlns:a16="http://schemas.microsoft.com/office/drawing/2014/main" val="2460943438"/>
                  </a:ext>
                </a:extLst>
              </a:tr>
              <a:tr h="476797">
                <a:tc>
                  <a:txBody>
                    <a:bodyPr/>
                    <a:lstStyle/>
                    <a:p>
                      <a:r>
                        <a:rPr lang="en-US" sz="2400" dirty="0" smtClean="0"/>
                        <a:t>  ISF Insurance</a:t>
                      </a:r>
                      <a:endParaRPr lang="en-US" sz="2400" dirty="0"/>
                    </a:p>
                  </a:txBody>
                  <a:tcPr/>
                </a:tc>
                <a:tc>
                  <a:txBody>
                    <a:bodyPr/>
                    <a:lstStyle/>
                    <a:p>
                      <a:pPr algn="r"/>
                      <a:r>
                        <a:rPr lang="en-US" sz="2400" u="none" dirty="0" smtClean="0"/>
                        <a:t>475,000</a:t>
                      </a:r>
                      <a:endParaRPr lang="en-US" sz="2400" u="none" dirty="0"/>
                    </a:p>
                  </a:txBody>
                  <a:tcPr/>
                </a:tc>
                <a:tc>
                  <a:txBody>
                    <a:bodyPr/>
                    <a:lstStyle/>
                    <a:p>
                      <a:pPr algn="r"/>
                      <a:r>
                        <a:rPr lang="en-US" sz="2400" u="none" dirty="0" smtClean="0"/>
                        <a:t>425,000</a:t>
                      </a:r>
                      <a:endParaRPr lang="en-US" sz="2400" u="none" dirty="0"/>
                    </a:p>
                  </a:txBody>
                  <a:tcPr/>
                </a:tc>
                <a:extLst>
                  <a:ext uri="{0D108BD9-81ED-4DB2-BD59-A6C34878D82A}">
                    <a16:rowId xmlns:a16="http://schemas.microsoft.com/office/drawing/2014/main" val="2994087287"/>
                  </a:ext>
                </a:extLst>
              </a:tr>
            </a:tbl>
          </a:graphicData>
        </a:graphic>
      </p:graphicFrame>
    </p:spTree>
    <p:extLst>
      <p:ext uri="{BB962C8B-B14F-4D97-AF65-F5344CB8AC3E}">
        <p14:creationId xmlns:p14="http://schemas.microsoft.com/office/powerpoint/2010/main" val="2720774879"/>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dirty="0"/>
              <a:t>FY </a:t>
            </a:r>
            <a:r>
              <a:rPr lang="en-US" dirty="0" smtClean="0"/>
              <a:t>2017-18 </a:t>
            </a:r>
            <a:r>
              <a:rPr lang="en-US" dirty="0"/>
              <a:t>BUDGET/PLANS</a:t>
            </a:r>
            <a:r>
              <a:rPr lang="en-US" dirty="0" smtClean="0"/>
              <a:t/>
            </a:r>
            <a:br>
              <a:rPr lang="en-US" dirty="0" smtClean="0"/>
            </a:br>
            <a:endParaRPr lang="en-US" dirty="0"/>
          </a:p>
        </p:txBody>
      </p:sp>
      <p:graphicFrame>
        <p:nvGraphicFramePr>
          <p:cNvPr id="7" name="Table 6"/>
          <p:cNvGraphicFramePr>
            <a:graphicFrameLocks noGrp="1"/>
          </p:cNvGraphicFramePr>
          <p:nvPr>
            <p:extLst>
              <p:ext uri="{D42A27DB-BD31-4B8C-83A1-F6EECF244321}">
                <p14:modId xmlns:p14="http://schemas.microsoft.com/office/powerpoint/2010/main" val="1763303330"/>
              </p:ext>
            </p:extLst>
          </p:nvPr>
        </p:nvGraphicFramePr>
        <p:xfrm>
          <a:off x="1981200" y="790268"/>
          <a:ext cx="8229600" cy="3206950"/>
        </p:xfrm>
        <a:graphic>
          <a:graphicData uri="http://schemas.openxmlformats.org/drawingml/2006/table">
            <a:tbl>
              <a:tblPr firstRow="1" bandRow="1">
                <a:tableStyleId>{5C22544A-7EE6-4342-B048-85BDC9FD1C3A}</a:tableStyleId>
              </a:tblPr>
              <a:tblGrid>
                <a:gridCol w="2743200">
                  <a:extLst>
                    <a:ext uri="{9D8B030D-6E8A-4147-A177-3AD203B41FA5}">
                      <a16:colId xmlns:a16="http://schemas.microsoft.com/office/drawing/2014/main" val="2143685181"/>
                    </a:ext>
                  </a:extLst>
                </a:gridCol>
                <a:gridCol w="2743200">
                  <a:extLst>
                    <a:ext uri="{9D8B030D-6E8A-4147-A177-3AD203B41FA5}">
                      <a16:colId xmlns:a16="http://schemas.microsoft.com/office/drawing/2014/main" val="1142985641"/>
                    </a:ext>
                  </a:extLst>
                </a:gridCol>
                <a:gridCol w="2743200">
                  <a:extLst>
                    <a:ext uri="{9D8B030D-6E8A-4147-A177-3AD203B41FA5}">
                      <a16:colId xmlns:a16="http://schemas.microsoft.com/office/drawing/2014/main" val="1773966237"/>
                    </a:ext>
                  </a:extLst>
                </a:gridCol>
              </a:tblGrid>
              <a:tr h="822965">
                <a:tc>
                  <a:txBody>
                    <a:bodyPr/>
                    <a:lstStyle/>
                    <a:p>
                      <a:endParaRPr lang="en-US" sz="2400" dirty="0"/>
                    </a:p>
                  </a:txBody>
                  <a:tcPr/>
                </a:tc>
                <a:tc>
                  <a:txBody>
                    <a:bodyPr/>
                    <a:lstStyle/>
                    <a:p>
                      <a:pPr algn="ctr"/>
                      <a:r>
                        <a:rPr lang="en-US" sz="2400" dirty="0" smtClean="0"/>
                        <a:t>FY 2015-16 Year- End</a:t>
                      </a:r>
                      <a:endParaRPr lang="en-US" sz="2400" dirty="0"/>
                    </a:p>
                  </a:txBody>
                  <a:tcPr/>
                </a:tc>
                <a:tc>
                  <a:txBody>
                    <a:bodyPr/>
                    <a:lstStyle/>
                    <a:p>
                      <a:pPr algn="ctr"/>
                      <a:r>
                        <a:rPr lang="en-US" sz="2400" dirty="0" smtClean="0"/>
                        <a:t>FY 2016-17 Proposed Budget</a:t>
                      </a:r>
                      <a:endParaRPr lang="en-US" sz="2400" dirty="0"/>
                    </a:p>
                  </a:txBody>
                  <a:tcPr/>
                </a:tc>
                <a:extLst>
                  <a:ext uri="{0D108BD9-81ED-4DB2-BD59-A6C34878D82A}">
                    <a16:rowId xmlns:a16="http://schemas.microsoft.com/office/drawing/2014/main" val="459925350"/>
                  </a:ext>
                </a:extLst>
              </a:tr>
              <a:tr h="476797">
                <a:tc>
                  <a:txBody>
                    <a:bodyPr/>
                    <a:lstStyle/>
                    <a:p>
                      <a:r>
                        <a:rPr lang="en-US" sz="2400" dirty="0" smtClean="0"/>
                        <a:t>Staffing</a:t>
                      </a:r>
                      <a:endParaRPr lang="en-US" sz="2400" dirty="0"/>
                    </a:p>
                  </a:txBody>
                  <a:tcPr/>
                </a:tc>
                <a:tc>
                  <a:txBody>
                    <a:bodyPr/>
                    <a:lstStyle/>
                    <a:p>
                      <a:pPr algn="ctr"/>
                      <a:r>
                        <a:rPr lang="en-US" sz="2400" dirty="0" smtClean="0"/>
                        <a:t>FTE</a:t>
                      </a:r>
                      <a:endParaRPr lang="en-US" sz="2400" dirty="0"/>
                    </a:p>
                  </a:txBody>
                  <a:tcPr/>
                </a:tc>
                <a:tc>
                  <a:txBody>
                    <a:bodyPr/>
                    <a:lstStyle/>
                    <a:p>
                      <a:pPr algn="ctr"/>
                      <a:r>
                        <a:rPr lang="en-US" sz="2400" dirty="0" smtClean="0"/>
                        <a:t>FTE</a:t>
                      </a:r>
                      <a:endParaRPr lang="en-US" sz="2400" dirty="0"/>
                    </a:p>
                  </a:txBody>
                  <a:tcPr/>
                </a:tc>
                <a:extLst>
                  <a:ext uri="{0D108BD9-81ED-4DB2-BD59-A6C34878D82A}">
                    <a16:rowId xmlns:a16="http://schemas.microsoft.com/office/drawing/2014/main" val="40433360"/>
                  </a:ext>
                </a:extLst>
              </a:tr>
              <a:tr h="476797">
                <a:tc>
                  <a:txBody>
                    <a:bodyPr/>
                    <a:lstStyle/>
                    <a:p>
                      <a:r>
                        <a:rPr lang="en-US" sz="2400" baseline="0" dirty="0" smtClean="0"/>
                        <a:t>  City Clerk</a:t>
                      </a:r>
                      <a:endParaRPr lang="en-US" sz="2400" dirty="0"/>
                    </a:p>
                  </a:txBody>
                  <a:tcPr/>
                </a:tc>
                <a:tc>
                  <a:txBody>
                    <a:bodyPr/>
                    <a:lstStyle/>
                    <a:p>
                      <a:pPr algn="r"/>
                      <a:r>
                        <a:rPr lang="en-US" sz="2400" u="none" dirty="0" smtClean="0"/>
                        <a:t>.5</a:t>
                      </a:r>
                      <a:endParaRPr lang="en-US" sz="2400" u="none" dirty="0"/>
                    </a:p>
                  </a:txBody>
                  <a:tcPr/>
                </a:tc>
                <a:tc>
                  <a:txBody>
                    <a:bodyPr/>
                    <a:lstStyle/>
                    <a:p>
                      <a:pPr algn="r"/>
                      <a:r>
                        <a:rPr lang="en-US" sz="2400" u="none" dirty="0" smtClean="0"/>
                        <a:t>.35</a:t>
                      </a:r>
                      <a:endParaRPr lang="en-US" sz="2400" u="none" dirty="0"/>
                    </a:p>
                  </a:txBody>
                  <a:tcPr/>
                </a:tc>
                <a:extLst>
                  <a:ext uri="{0D108BD9-81ED-4DB2-BD59-A6C34878D82A}">
                    <a16:rowId xmlns:a16="http://schemas.microsoft.com/office/drawing/2014/main" val="2075216872"/>
                  </a:ext>
                </a:extLst>
              </a:tr>
              <a:tr h="476797">
                <a:tc>
                  <a:txBody>
                    <a:bodyPr/>
                    <a:lstStyle/>
                    <a:p>
                      <a:r>
                        <a:rPr lang="en-US" sz="2400" b="0" dirty="0" smtClean="0"/>
                        <a:t>  Admin Asst.</a:t>
                      </a:r>
                      <a:endParaRPr lang="en-US" sz="2400" b="0" dirty="0"/>
                    </a:p>
                  </a:txBody>
                  <a:tcPr/>
                </a:tc>
                <a:tc>
                  <a:txBody>
                    <a:bodyPr/>
                    <a:lstStyle/>
                    <a:p>
                      <a:pPr algn="r"/>
                      <a:r>
                        <a:rPr lang="en-US" sz="2400" b="0" dirty="0" smtClean="0"/>
                        <a:t>0</a:t>
                      </a:r>
                      <a:endParaRPr lang="en-US" sz="2400" b="0" dirty="0"/>
                    </a:p>
                  </a:txBody>
                  <a:tcPr/>
                </a:tc>
                <a:tc>
                  <a:txBody>
                    <a:bodyPr/>
                    <a:lstStyle/>
                    <a:p>
                      <a:pPr algn="r"/>
                      <a:r>
                        <a:rPr lang="en-US" sz="2400" b="0" dirty="0" smtClean="0"/>
                        <a:t>.5</a:t>
                      </a:r>
                      <a:endParaRPr lang="en-US" sz="2400" b="0" dirty="0"/>
                    </a:p>
                  </a:txBody>
                  <a:tcPr/>
                </a:tc>
                <a:extLst>
                  <a:ext uri="{0D108BD9-81ED-4DB2-BD59-A6C34878D82A}">
                    <a16:rowId xmlns:a16="http://schemas.microsoft.com/office/drawing/2014/main" val="2890786100"/>
                  </a:ext>
                </a:extLst>
              </a:tr>
              <a:tr h="476797">
                <a:tc>
                  <a:txBody>
                    <a:bodyPr/>
                    <a:lstStyle/>
                    <a:p>
                      <a:r>
                        <a:rPr lang="en-US" sz="2400" b="0" dirty="0" smtClean="0"/>
                        <a:t>  Finance Dir</a:t>
                      </a:r>
                      <a:endParaRPr lang="en-US" sz="2400" b="0" dirty="0"/>
                    </a:p>
                  </a:txBody>
                  <a:tcPr/>
                </a:tc>
                <a:tc>
                  <a:txBody>
                    <a:bodyPr/>
                    <a:lstStyle/>
                    <a:p>
                      <a:pPr algn="r"/>
                      <a:r>
                        <a:rPr lang="en-US" sz="2400" b="0" dirty="0" smtClean="0"/>
                        <a:t>0</a:t>
                      </a:r>
                      <a:endParaRPr lang="en-US" sz="2400" b="0" dirty="0"/>
                    </a:p>
                  </a:txBody>
                  <a:tcPr/>
                </a:tc>
                <a:tc>
                  <a:txBody>
                    <a:bodyPr/>
                    <a:lstStyle/>
                    <a:p>
                      <a:pPr algn="r"/>
                      <a:r>
                        <a:rPr lang="en-US" sz="2400" b="0" dirty="0" smtClean="0"/>
                        <a:t>.15</a:t>
                      </a:r>
                      <a:endParaRPr lang="en-US" sz="2400" b="0" dirty="0"/>
                    </a:p>
                  </a:txBody>
                  <a:tcPr/>
                </a:tc>
                <a:extLst>
                  <a:ext uri="{0D108BD9-81ED-4DB2-BD59-A6C34878D82A}">
                    <a16:rowId xmlns:a16="http://schemas.microsoft.com/office/drawing/2014/main" val="1843224623"/>
                  </a:ext>
                </a:extLst>
              </a:tr>
              <a:tr h="476797">
                <a:tc>
                  <a:txBody>
                    <a:bodyPr/>
                    <a:lstStyle/>
                    <a:p>
                      <a:r>
                        <a:rPr lang="en-US" sz="2400" b="1" dirty="0" smtClean="0"/>
                        <a:t>TOTAL</a:t>
                      </a:r>
                      <a:endParaRPr lang="en-US" sz="2400" b="1" dirty="0"/>
                    </a:p>
                  </a:txBody>
                  <a:tcPr/>
                </a:tc>
                <a:tc>
                  <a:txBody>
                    <a:bodyPr/>
                    <a:lstStyle/>
                    <a:p>
                      <a:pPr algn="r"/>
                      <a:r>
                        <a:rPr lang="en-US" sz="2400" b="1" dirty="0" smtClean="0"/>
                        <a:t>.5</a:t>
                      </a:r>
                      <a:endParaRPr lang="en-US" sz="2400" b="1" dirty="0"/>
                    </a:p>
                  </a:txBody>
                  <a:tcPr/>
                </a:tc>
                <a:tc>
                  <a:txBody>
                    <a:bodyPr/>
                    <a:lstStyle/>
                    <a:p>
                      <a:pPr algn="r"/>
                      <a:r>
                        <a:rPr lang="en-US" sz="2400" b="1" dirty="0" smtClean="0"/>
                        <a:t>1</a:t>
                      </a:r>
                      <a:endParaRPr lang="en-US" sz="2400" b="1" dirty="0"/>
                    </a:p>
                  </a:txBody>
                  <a:tcPr/>
                </a:tc>
                <a:extLst>
                  <a:ext uri="{0D108BD9-81ED-4DB2-BD59-A6C34878D82A}">
                    <a16:rowId xmlns:a16="http://schemas.microsoft.com/office/drawing/2014/main" val="1984222181"/>
                  </a:ext>
                </a:extLst>
              </a:tr>
            </a:tbl>
          </a:graphicData>
        </a:graphic>
      </p:graphicFrame>
    </p:spTree>
    <p:extLst>
      <p:ext uri="{BB962C8B-B14F-4D97-AF65-F5344CB8AC3E}">
        <p14:creationId xmlns:p14="http://schemas.microsoft.com/office/powerpoint/2010/main" val="544724855"/>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FY 2017-18 BUDGET PLANS</a:t>
            </a:r>
            <a:endParaRPr lang="en-US" dirty="0"/>
          </a:p>
        </p:txBody>
      </p:sp>
      <p:sp>
        <p:nvSpPr>
          <p:cNvPr id="3" name="Content Placeholder 2"/>
          <p:cNvSpPr>
            <a:spLocks noGrp="1"/>
          </p:cNvSpPr>
          <p:nvPr>
            <p:ph idx="1"/>
          </p:nvPr>
        </p:nvSpPr>
        <p:spPr/>
        <p:txBody>
          <a:bodyPr/>
          <a:lstStyle/>
          <a:p>
            <a:r>
              <a:rPr lang="en-US" dirty="0" smtClean="0"/>
              <a:t>Thanks</a:t>
            </a:r>
            <a:endParaRPr lang="en-US" dirty="0"/>
          </a:p>
        </p:txBody>
      </p:sp>
    </p:spTree>
    <p:extLst>
      <p:ext uri="{BB962C8B-B14F-4D97-AF65-F5344CB8AC3E}">
        <p14:creationId xmlns:p14="http://schemas.microsoft.com/office/powerpoint/2010/main" val="254398983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dirty="0"/>
              <a:t>FY </a:t>
            </a:r>
            <a:r>
              <a:rPr lang="en-US" dirty="0" smtClean="0"/>
              <a:t>2017-18 BUDGET/PLANS</a:t>
            </a:r>
            <a:br>
              <a:rPr lang="en-US" dirty="0" smtClean="0"/>
            </a:br>
            <a:endParaRPr lang="en-US" dirty="0"/>
          </a:p>
        </p:txBody>
      </p:sp>
      <p:sp>
        <p:nvSpPr>
          <p:cNvPr id="3" name="Content Placeholder 2"/>
          <p:cNvSpPr>
            <a:spLocks noGrp="1"/>
          </p:cNvSpPr>
          <p:nvPr>
            <p:ph idx="1"/>
          </p:nvPr>
        </p:nvSpPr>
        <p:spPr>
          <a:xfrm>
            <a:off x="1981200" y="1752601"/>
            <a:ext cx="8229600" cy="4525963"/>
          </a:xfrm>
        </p:spPr>
        <p:txBody>
          <a:bodyPr>
            <a:normAutofit lnSpcReduction="10000"/>
          </a:bodyPr>
          <a:lstStyle/>
          <a:p>
            <a:pPr lvl="0"/>
            <a:r>
              <a:rPr lang="en-US" dirty="0"/>
              <a:t>Set goals and procedures and instruct </a:t>
            </a:r>
            <a:r>
              <a:rPr lang="en-US" dirty="0" smtClean="0"/>
              <a:t>City Manager </a:t>
            </a:r>
            <a:r>
              <a:rPr lang="en-US" dirty="0"/>
              <a:t>as to implementation</a:t>
            </a:r>
            <a:r>
              <a:rPr lang="en-US" dirty="0" smtClean="0"/>
              <a:t>.</a:t>
            </a:r>
            <a:endParaRPr lang="en-US" dirty="0"/>
          </a:p>
          <a:p>
            <a:pPr lvl="0"/>
            <a:r>
              <a:rPr lang="en-US" dirty="0"/>
              <a:t>Protect the general welfare of the community in all decisions</a:t>
            </a:r>
            <a:r>
              <a:rPr lang="en-US" dirty="0" smtClean="0"/>
              <a:t>.</a:t>
            </a:r>
            <a:endParaRPr lang="en-US" dirty="0"/>
          </a:p>
          <a:p>
            <a:pPr lvl="0"/>
            <a:r>
              <a:rPr lang="en-US" dirty="0"/>
              <a:t>Represent the City and participate in inter-governmental discussions concerning issues that affect the City and surrounding areas</a:t>
            </a:r>
            <a:r>
              <a:rPr lang="en-US" dirty="0" smtClean="0"/>
              <a:t>.</a:t>
            </a:r>
            <a:endParaRPr lang="en-US" dirty="0"/>
          </a:p>
          <a:p>
            <a:pPr lvl="0"/>
            <a:r>
              <a:rPr lang="en-US" dirty="0"/>
              <a:t>Perform ceremonial duties and public appearances on behalf of the City.</a:t>
            </a:r>
          </a:p>
        </p:txBody>
      </p:sp>
    </p:spTree>
    <p:extLst>
      <p:ext uri="{BB962C8B-B14F-4D97-AF65-F5344CB8AC3E}">
        <p14:creationId xmlns:p14="http://schemas.microsoft.com/office/powerpoint/2010/main" val="5430001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dirty="0"/>
              <a:t>FY </a:t>
            </a:r>
            <a:r>
              <a:rPr lang="en-US" dirty="0" smtClean="0"/>
              <a:t>2017-18 BUDGET/PLANS</a:t>
            </a:r>
            <a:br>
              <a:rPr lang="en-US" dirty="0" smtClean="0"/>
            </a:br>
            <a:endParaRPr lang="en-US" dirty="0"/>
          </a:p>
        </p:txBody>
      </p:sp>
      <p:graphicFrame>
        <p:nvGraphicFramePr>
          <p:cNvPr id="7" name="Table 6"/>
          <p:cNvGraphicFramePr>
            <a:graphicFrameLocks noGrp="1"/>
          </p:cNvGraphicFramePr>
          <p:nvPr>
            <p:extLst>
              <p:ext uri="{D42A27DB-BD31-4B8C-83A1-F6EECF244321}">
                <p14:modId xmlns:p14="http://schemas.microsoft.com/office/powerpoint/2010/main" val="2005404338"/>
              </p:ext>
            </p:extLst>
          </p:nvPr>
        </p:nvGraphicFramePr>
        <p:xfrm>
          <a:off x="1981200" y="1397001"/>
          <a:ext cx="8229600" cy="5266995"/>
        </p:xfrm>
        <a:graphic>
          <a:graphicData uri="http://schemas.openxmlformats.org/drawingml/2006/table">
            <a:tbl>
              <a:tblPr firstRow="1" bandRow="1">
                <a:tableStyleId>{5C22544A-7EE6-4342-B048-85BDC9FD1C3A}</a:tableStyleId>
              </a:tblPr>
              <a:tblGrid>
                <a:gridCol w="2743200">
                  <a:extLst>
                    <a:ext uri="{9D8B030D-6E8A-4147-A177-3AD203B41FA5}">
                      <a16:colId xmlns:a16="http://schemas.microsoft.com/office/drawing/2014/main" val="2143685181"/>
                    </a:ext>
                  </a:extLst>
                </a:gridCol>
                <a:gridCol w="2743200">
                  <a:extLst>
                    <a:ext uri="{9D8B030D-6E8A-4147-A177-3AD203B41FA5}">
                      <a16:colId xmlns:a16="http://schemas.microsoft.com/office/drawing/2014/main" val="1142985641"/>
                    </a:ext>
                  </a:extLst>
                </a:gridCol>
                <a:gridCol w="2743200">
                  <a:extLst>
                    <a:ext uri="{9D8B030D-6E8A-4147-A177-3AD203B41FA5}">
                      <a16:colId xmlns:a16="http://schemas.microsoft.com/office/drawing/2014/main" val="1773966237"/>
                    </a:ext>
                  </a:extLst>
                </a:gridCol>
              </a:tblGrid>
              <a:tr h="860953">
                <a:tc>
                  <a:txBody>
                    <a:bodyPr/>
                    <a:lstStyle/>
                    <a:p>
                      <a:endParaRPr lang="en-US" sz="2400" dirty="0"/>
                    </a:p>
                  </a:txBody>
                  <a:tcPr/>
                </a:tc>
                <a:tc>
                  <a:txBody>
                    <a:bodyPr/>
                    <a:lstStyle/>
                    <a:p>
                      <a:pPr algn="ctr"/>
                      <a:r>
                        <a:rPr lang="en-US" sz="2400" dirty="0" smtClean="0"/>
                        <a:t>FY 2016-17 Year- End</a:t>
                      </a:r>
                      <a:endParaRPr lang="en-US" sz="2400" dirty="0"/>
                    </a:p>
                  </a:txBody>
                  <a:tcPr/>
                </a:tc>
                <a:tc>
                  <a:txBody>
                    <a:bodyPr/>
                    <a:lstStyle/>
                    <a:p>
                      <a:pPr algn="ctr"/>
                      <a:r>
                        <a:rPr lang="en-US" sz="2400" dirty="0" smtClean="0"/>
                        <a:t>FY 2017-18 Proposed Budget</a:t>
                      </a:r>
                      <a:endParaRPr lang="en-US" sz="2400" dirty="0"/>
                    </a:p>
                  </a:txBody>
                  <a:tcPr/>
                </a:tc>
                <a:extLst>
                  <a:ext uri="{0D108BD9-81ED-4DB2-BD59-A6C34878D82A}">
                    <a16:rowId xmlns:a16="http://schemas.microsoft.com/office/drawing/2014/main" val="459925350"/>
                  </a:ext>
                </a:extLst>
              </a:tr>
              <a:tr h="498806">
                <a:tc>
                  <a:txBody>
                    <a:bodyPr/>
                    <a:lstStyle/>
                    <a:p>
                      <a:r>
                        <a:rPr lang="en-US" sz="2400" dirty="0" smtClean="0"/>
                        <a:t>Salaries/Benefits</a:t>
                      </a:r>
                      <a:endParaRPr lang="en-US" sz="2400" dirty="0"/>
                    </a:p>
                  </a:txBody>
                  <a:tcPr/>
                </a:tc>
                <a:tc>
                  <a:txBody>
                    <a:bodyPr/>
                    <a:lstStyle/>
                    <a:p>
                      <a:pPr algn="r"/>
                      <a:r>
                        <a:rPr lang="en-US" sz="2400" dirty="0" smtClean="0"/>
                        <a:t>105,602</a:t>
                      </a:r>
                      <a:endParaRPr lang="en-US" sz="2400" dirty="0"/>
                    </a:p>
                  </a:txBody>
                  <a:tcPr/>
                </a:tc>
                <a:tc>
                  <a:txBody>
                    <a:bodyPr/>
                    <a:lstStyle/>
                    <a:p>
                      <a:pPr algn="r"/>
                      <a:r>
                        <a:rPr lang="en-US" sz="2400" dirty="0" smtClean="0"/>
                        <a:t>101,949</a:t>
                      </a:r>
                      <a:endParaRPr lang="en-US" sz="2400" dirty="0"/>
                    </a:p>
                  </a:txBody>
                  <a:tcPr/>
                </a:tc>
                <a:extLst>
                  <a:ext uri="{0D108BD9-81ED-4DB2-BD59-A6C34878D82A}">
                    <a16:rowId xmlns:a16="http://schemas.microsoft.com/office/drawing/2014/main" val="3881639698"/>
                  </a:ext>
                </a:extLst>
              </a:tr>
              <a:tr h="498806">
                <a:tc>
                  <a:txBody>
                    <a:bodyPr/>
                    <a:lstStyle/>
                    <a:p>
                      <a:r>
                        <a:rPr lang="en-US" sz="2400" dirty="0" smtClean="0"/>
                        <a:t>Services/Charges</a:t>
                      </a:r>
                      <a:endParaRPr lang="en-US" sz="2400" dirty="0"/>
                    </a:p>
                  </a:txBody>
                  <a:tcPr/>
                </a:tc>
                <a:tc>
                  <a:txBody>
                    <a:bodyPr/>
                    <a:lstStyle/>
                    <a:p>
                      <a:pPr algn="r"/>
                      <a:r>
                        <a:rPr lang="en-US" sz="2400" u="none" dirty="0" smtClean="0"/>
                        <a:t>43,035</a:t>
                      </a:r>
                      <a:endParaRPr lang="en-US" sz="2400" u="none" dirty="0"/>
                    </a:p>
                  </a:txBody>
                  <a:tcPr/>
                </a:tc>
                <a:tc>
                  <a:txBody>
                    <a:bodyPr/>
                    <a:lstStyle/>
                    <a:p>
                      <a:pPr algn="r"/>
                      <a:r>
                        <a:rPr lang="en-US" sz="2400" u="none" dirty="0" smtClean="0"/>
                        <a:t>34,500</a:t>
                      </a:r>
                      <a:endParaRPr lang="en-US" sz="2400" u="none" dirty="0"/>
                    </a:p>
                  </a:txBody>
                  <a:tcPr/>
                </a:tc>
                <a:extLst>
                  <a:ext uri="{0D108BD9-81ED-4DB2-BD59-A6C34878D82A}">
                    <a16:rowId xmlns:a16="http://schemas.microsoft.com/office/drawing/2014/main" val="2389152363"/>
                  </a:ext>
                </a:extLst>
              </a:tr>
              <a:tr h="249403">
                <a:tc>
                  <a:txBody>
                    <a:bodyPr/>
                    <a:lstStyle/>
                    <a:p>
                      <a:r>
                        <a:rPr lang="en-US" sz="2400" b="0" dirty="0" smtClean="0"/>
                        <a:t>Legal Services</a:t>
                      </a:r>
                      <a:endParaRPr lang="en-US" sz="2400" b="0" dirty="0"/>
                    </a:p>
                  </a:txBody>
                  <a:tcPr/>
                </a:tc>
                <a:tc>
                  <a:txBody>
                    <a:bodyPr/>
                    <a:lstStyle/>
                    <a:p>
                      <a:pPr algn="r"/>
                      <a:r>
                        <a:rPr lang="en-US" sz="2400" b="0" u="sng" dirty="0" smtClean="0"/>
                        <a:t>335,000</a:t>
                      </a:r>
                      <a:endParaRPr lang="en-US" sz="2400" b="0" u="sng" dirty="0"/>
                    </a:p>
                  </a:txBody>
                  <a:tcPr/>
                </a:tc>
                <a:tc>
                  <a:txBody>
                    <a:bodyPr/>
                    <a:lstStyle/>
                    <a:p>
                      <a:pPr algn="r"/>
                      <a:r>
                        <a:rPr lang="en-US" sz="2400" b="0" u="sng" smtClean="0"/>
                        <a:t>285,000</a:t>
                      </a:r>
                    </a:p>
                  </a:txBody>
                  <a:tcPr/>
                </a:tc>
                <a:extLst>
                  <a:ext uri="{0D108BD9-81ED-4DB2-BD59-A6C34878D82A}">
                    <a16:rowId xmlns:a16="http://schemas.microsoft.com/office/drawing/2014/main" val="2260474854"/>
                  </a:ext>
                </a:extLst>
              </a:tr>
              <a:tr h="249403">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400" b="1" dirty="0" smtClean="0"/>
                        <a:t>TOTAL</a:t>
                      </a:r>
                    </a:p>
                  </a:txBody>
                  <a:tcPr/>
                </a:tc>
                <a:tc>
                  <a:txBody>
                    <a:bodyPr/>
                    <a:lstStyle/>
                    <a:p>
                      <a:pPr marL="0" marR="0" indent="0" algn="r" defTabSz="914400" rtl="0" eaLnBrk="1" fontAlgn="auto" latinLnBrk="0" hangingPunct="1">
                        <a:lnSpc>
                          <a:spcPct val="100000"/>
                        </a:lnSpc>
                        <a:spcBef>
                          <a:spcPts val="0"/>
                        </a:spcBef>
                        <a:spcAft>
                          <a:spcPts val="0"/>
                        </a:spcAft>
                        <a:buClrTx/>
                        <a:buSzTx/>
                        <a:buFontTx/>
                        <a:buNone/>
                        <a:tabLst/>
                        <a:defRPr/>
                      </a:pPr>
                      <a:r>
                        <a:rPr lang="en-US" sz="2400" b="1" dirty="0" smtClean="0"/>
                        <a:t>483,637</a:t>
                      </a:r>
                    </a:p>
                  </a:txBody>
                  <a:tcPr/>
                </a:tc>
                <a:tc>
                  <a:txBody>
                    <a:bodyPr/>
                    <a:lstStyle/>
                    <a:p>
                      <a:pPr marL="0" marR="0" indent="0" algn="r" defTabSz="914400" rtl="0" eaLnBrk="1" fontAlgn="auto" latinLnBrk="0" hangingPunct="1">
                        <a:lnSpc>
                          <a:spcPct val="100000"/>
                        </a:lnSpc>
                        <a:spcBef>
                          <a:spcPts val="0"/>
                        </a:spcBef>
                        <a:spcAft>
                          <a:spcPts val="0"/>
                        </a:spcAft>
                        <a:buClrTx/>
                        <a:buSzTx/>
                        <a:buFontTx/>
                        <a:buNone/>
                        <a:tabLst/>
                        <a:defRPr/>
                      </a:pPr>
                      <a:r>
                        <a:rPr lang="en-US" sz="2400" b="1" smtClean="0"/>
                        <a:t>421,449</a:t>
                      </a:r>
                    </a:p>
                  </a:txBody>
                  <a:tcPr/>
                </a:tc>
                <a:extLst>
                  <a:ext uri="{0D108BD9-81ED-4DB2-BD59-A6C34878D82A}">
                    <a16:rowId xmlns:a16="http://schemas.microsoft.com/office/drawing/2014/main" val="3354912276"/>
                  </a:ext>
                </a:extLst>
              </a:tr>
              <a:tr h="498806">
                <a:tc>
                  <a:txBody>
                    <a:bodyPr/>
                    <a:lstStyle/>
                    <a:p>
                      <a:endParaRPr lang="en-US" sz="2400" dirty="0"/>
                    </a:p>
                  </a:txBody>
                  <a:tcPr/>
                </a:tc>
                <a:tc>
                  <a:txBody>
                    <a:bodyPr/>
                    <a:lstStyle/>
                    <a:p>
                      <a:endParaRPr lang="en-US" sz="2400" dirty="0"/>
                    </a:p>
                  </a:txBody>
                  <a:tcPr/>
                </a:tc>
                <a:tc>
                  <a:txBody>
                    <a:bodyPr/>
                    <a:lstStyle/>
                    <a:p>
                      <a:endParaRPr lang="en-US" sz="2400" dirty="0"/>
                    </a:p>
                  </a:txBody>
                  <a:tcPr/>
                </a:tc>
                <a:extLst>
                  <a:ext uri="{0D108BD9-81ED-4DB2-BD59-A6C34878D82A}">
                    <a16:rowId xmlns:a16="http://schemas.microsoft.com/office/drawing/2014/main" val="1159572316"/>
                  </a:ext>
                </a:extLst>
              </a:tr>
              <a:tr h="498806">
                <a:tc>
                  <a:txBody>
                    <a:bodyPr/>
                    <a:lstStyle/>
                    <a:p>
                      <a:r>
                        <a:rPr lang="en-US" sz="2400" dirty="0" smtClean="0"/>
                        <a:t>Staffing</a:t>
                      </a:r>
                      <a:endParaRPr lang="en-US" sz="2400" dirty="0"/>
                    </a:p>
                  </a:txBody>
                  <a:tcPr/>
                </a:tc>
                <a:tc>
                  <a:txBody>
                    <a:bodyPr/>
                    <a:lstStyle/>
                    <a:p>
                      <a:pPr algn="ctr"/>
                      <a:r>
                        <a:rPr lang="en-US" sz="2400" dirty="0" smtClean="0"/>
                        <a:t>FTE</a:t>
                      </a:r>
                      <a:endParaRPr lang="en-US" sz="2400" dirty="0"/>
                    </a:p>
                  </a:txBody>
                  <a:tcPr/>
                </a:tc>
                <a:tc>
                  <a:txBody>
                    <a:bodyPr/>
                    <a:lstStyle/>
                    <a:p>
                      <a:pPr algn="ctr"/>
                      <a:r>
                        <a:rPr lang="en-US" sz="2400" dirty="0" smtClean="0"/>
                        <a:t>FTE</a:t>
                      </a:r>
                      <a:endParaRPr lang="en-US" sz="2400" dirty="0"/>
                    </a:p>
                  </a:txBody>
                  <a:tcPr/>
                </a:tc>
                <a:extLst>
                  <a:ext uri="{0D108BD9-81ED-4DB2-BD59-A6C34878D82A}">
                    <a16:rowId xmlns:a16="http://schemas.microsoft.com/office/drawing/2014/main" val="40433360"/>
                  </a:ext>
                </a:extLst>
              </a:tr>
              <a:tr h="498806">
                <a:tc>
                  <a:txBody>
                    <a:bodyPr/>
                    <a:lstStyle/>
                    <a:p>
                      <a:r>
                        <a:rPr lang="en-US" sz="2400" dirty="0" smtClean="0"/>
                        <a:t>  Council Members</a:t>
                      </a:r>
                      <a:endParaRPr lang="en-US" sz="2400" dirty="0"/>
                    </a:p>
                  </a:txBody>
                  <a:tcPr/>
                </a:tc>
                <a:tc>
                  <a:txBody>
                    <a:bodyPr/>
                    <a:lstStyle/>
                    <a:p>
                      <a:pPr algn="r"/>
                      <a:r>
                        <a:rPr lang="en-US" sz="2400" dirty="0" smtClean="0"/>
                        <a:t>5</a:t>
                      </a:r>
                      <a:endParaRPr lang="en-US" sz="2400" dirty="0"/>
                    </a:p>
                  </a:txBody>
                  <a:tcPr/>
                </a:tc>
                <a:tc>
                  <a:txBody>
                    <a:bodyPr/>
                    <a:lstStyle/>
                    <a:p>
                      <a:pPr algn="r"/>
                      <a:r>
                        <a:rPr lang="en-US" sz="2400" dirty="0" smtClean="0"/>
                        <a:t>5</a:t>
                      </a:r>
                      <a:endParaRPr lang="en-US" sz="2400" dirty="0"/>
                    </a:p>
                  </a:txBody>
                  <a:tcPr/>
                </a:tc>
                <a:extLst>
                  <a:ext uri="{0D108BD9-81ED-4DB2-BD59-A6C34878D82A}">
                    <a16:rowId xmlns:a16="http://schemas.microsoft.com/office/drawing/2014/main" val="2460943438"/>
                  </a:ext>
                </a:extLst>
              </a:tr>
              <a:tr h="498806">
                <a:tc>
                  <a:txBody>
                    <a:bodyPr/>
                    <a:lstStyle/>
                    <a:p>
                      <a:r>
                        <a:rPr lang="en-US" sz="2400" baseline="0" dirty="0" smtClean="0"/>
                        <a:t>   Executive Sec</a:t>
                      </a:r>
                      <a:endParaRPr lang="en-US" sz="2400" dirty="0"/>
                    </a:p>
                  </a:txBody>
                  <a:tcPr/>
                </a:tc>
                <a:tc>
                  <a:txBody>
                    <a:bodyPr/>
                    <a:lstStyle/>
                    <a:p>
                      <a:pPr algn="r"/>
                      <a:r>
                        <a:rPr lang="en-US" sz="2400" u="sng" dirty="0" smtClean="0"/>
                        <a:t>.3</a:t>
                      </a:r>
                      <a:endParaRPr lang="en-US" sz="2400" u="sng" dirty="0"/>
                    </a:p>
                  </a:txBody>
                  <a:tcPr/>
                </a:tc>
                <a:tc>
                  <a:txBody>
                    <a:bodyPr/>
                    <a:lstStyle/>
                    <a:p>
                      <a:pPr algn="r"/>
                      <a:r>
                        <a:rPr lang="en-US" sz="2400" u="sng" dirty="0" smtClean="0"/>
                        <a:t>.3</a:t>
                      </a:r>
                      <a:endParaRPr lang="en-US" sz="2400" u="sng" dirty="0"/>
                    </a:p>
                  </a:txBody>
                  <a:tcPr/>
                </a:tc>
                <a:extLst>
                  <a:ext uri="{0D108BD9-81ED-4DB2-BD59-A6C34878D82A}">
                    <a16:rowId xmlns:a16="http://schemas.microsoft.com/office/drawing/2014/main" val="2075216872"/>
                  </a:ext>
                </a:extLst>
              </a:tr>
              <a:tr h="498806">
                <a:tc>
                  <a:txBody>
                    <a:bodyPr/>
                    <a:lstStyle/>
                    <a:p>
                      <a:r>
                        <a:rPr lang="en-US" sz="2400" b="1" dirty="0" smtClean="0"/>
                        <a:t>TOTAL</a:t>
                      </a:r>
                      <a:endParaRPr lang="en-US" sz="2400" b="1" dirty="0"/>
                    </a:p>
                  </a:txBody>
                  <a:tcPr/>
                </a:tc>
                <a:tc>
                  <a:txBody>
                    <a:bodyPr/>
                    <a:lstStyle/>
                    <a:p>
                      <a:pPr algn="r"/>
                      <a:r>
                        <a:rPr lang="en-US" sz="2400" b="1" dirty="0" smtClean="0"/>
                        <a:t>5.3</a:t>
                      </a:r>
                      <a:endParaRPr lang="en-US" sz="2400" b="1" dirty="0"/>
                    </a:p>
                  </a:txBody>
                  <a:tcPr/>
                </a:tc>
                <a:tc>
                  <a:txBody>
                    <a:bodyPr/>
                    <a:lstStyle/>
                    <a:p>
                      <a:pPr algn="r"/>
                      <a:r>
                        <a:rPr lang="en-US" sz="2400" b="1" dirty="0" smtClean="0"/>
                        <a:t>5.3</a:t>
                      </a:r>
                      <a:endParaRPr lang="en-US" sz="2400" b="1" dirty="0"/>
                    </a:p>
                  </a:txBody>
                  <a:tcPr/>
                </a:tc>
                <a:extLst>
                  <a:ext uri="{0D108BD9-81ED-4DB2-BD59-A6C34878D82A}">
                    <a16:rowId xmlns:a16="http://schemas.microsoft.com/office/drawing/2014/main" val="2890786100"/>
                  </a:ext>
                </a:extLst>
              </a:tr>
            </a:tbl>
          </a:graphicData>
        </a:graphic>
      </p:graphicFrame>
    </p:spTree>
    <p:extLst>
      <p:ext uri="{BB962C8B-B14F-4D97-AF65-F5344CB8AC3E}">
        <p14:creationId xmlns:p14="http://schemas.microsoft.com/office/powerpoint/2010/main" val="346145413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City Manager</a:t>
            </a:r>
            <a:endParaRPr lang="en-US" dirty="0"/>
          </a:p>
        </p:txBody>
      </p:sp>
      <p:sp>
        <p:nvSpPr>
          <p:cNvPr id="3" name="Content Placeholder 2"/>
          <p:cNvSpPr>
            <a:spLocks noGrp="1"/>
          </p:cNvSpPr>
          <p:nvPr>
            <p:ph idx="1"/>
          </p:nvPr>
        </p:nvSpPr>
        <p:spPr>
          <a:xfrm>
            <a:off x="1981200" y="1371600"/>
            <a:ext cx="8229600" cy="5410200"/>
          </a:xfrm>
        </p:spPr>
        <p:txBody>
          <a:bodyPr>
            <a:noAutofit/>
          </a:bodyPr>
          <a:lstStyle/>
          <a:p>
            <a:r>
              <a:rPr lang="en-US" dirty="0" smtClean="0"/>
              <a:t>The</a:t>
            </a:r>
            <a:r>
              <a:rPr lang="en-US" dirty="0"/>
              <a:t> administrative manager of </a:t>
            </a:r>
            <a:r>
              <a:rPr lang="en-US" dirty="0" smtClean="0"/>
              <a:t>the </a:t>
            </a:r>
            <a:r>
              <a:rPr lang="en-US" dirty="0"/>
              <a:t>city</a:t>
            </a:r>
            <a:r>
              <a:rPr lang="en-US" dirty="0" smtClean="0"/>
              <a:t>,</a:t>
            </a:r>
            <a:r>
              <a:rPr lang="en-US" dirty="0"/>
              <a:t> sometimes referred to as the chief executive officer (CEO) or chief administrative officer (CAO</a:t>
            </a:r>
            <a:r>
              <a:rPr lang="en-US" dirty="0" smtClean="0"/>
              <a:t>).</a:t>
            </a:r>
          </a:p>
        </p:txBody>
      </p:sp>
    </p:spTree>
    <p:extLst>
      <p:ext uri="{BB962C8B-B14F-4D97-AF65-F5344CB8AC3E}">
        <p14:creationId xmlns:p14="http://schemas.microsoft.com/office/powerpoint/2010/main" val="11615363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dirty="0"/>
              <a:t>FY </a:t>
            </a:r>
            <a:r>
              <a:rPr lang="en-US" dirty="0" smtClean="0"/>
              <a:t>2017-18 </a:t>
            </a:r>
            <a:r>
              <a:rPr lang="en-US" dirty="0"/>
              <a:t>BUDGET/PLANS</a:t>
            </a:r>
          </a:p>
        </p:txBody>
      </p:sp>
      <p:sp>
        <p:nvSpPr>
          <p:cNvPr id="3" name="Content Placeholder 2"/>
          <p:cNvSpPr>
            <a:spLocks noGrp="1"/>
          </p:cNvSpPr>
          <p:nvPr>
            <p:ph idx="1"/>
          </p:nvPr>
        </p:nvSpPr>
        <p:spPr>
          <a:xfrm>
            <a:off x="1981200" y="1600200"/>
            <a:ext cx="8229600" cy="5257800"/>
          </a:xfrm>
        </p:spPr>
        <p:txBody>
          <a:bodyPr>
            <a:normAutofit fontScale="55000" lnSpcReduction="20000"/>
          </a:bodyPr>
          <a:lstStyle/>
          <a:p>
            <a:r>
              <a:rPr lang="en-US" sz="3300" dirty="0"/>
              <a:t>The City Manager shall be the administrative head of the government of the City. All department heads shall report to the City Manager. </a:t>
            </a:r>
          </a:p>
          <a:p>
            <a:r>
              <a:rPr lang="en-US" sz="3300" dirty="0"/>
              <a:t>The City Manager is responsible for the appointment of all department heads​.   </a:t>
            </a:r>
          </a:p>
          <a:p>
            <a:r>
              <a:rPr lang="en-US" sz="3300" dirty="0"/>
              <a:t>In addition to general powers as administrative head, and not as a limitation thereon, the City Manager shall:</a:t>
            </a:r>
          </a:p>
          <a:p>
            <a:pPr lvl="1"/>
            <a:r>
              <a:rPr lang="en-US" sz="3300" dirty="0"/>
              <a:t>(a) To enforce the laws and regulations of the City and ascertain that franchises, contracts, permits, and privileges granted by the Council are faithfully observed.</a:t>
            </a:r>
          </a:p>
          <a:p>
            <a:pPr lvl="1"/>
            <a:r>
              <a:rPr lang="en-US" sz="3300" dirty="0"/>
              <a:t>(b) To control, order, and give directions to heads of departments and to subordinate officers and employees of the City under the City Manager's jurisdiction through their department heads.</a:t>
            </a:r>
          </a:p>
          <a:p>
            <a:pPr lvl="1"/>
            <a:r>
              <a:rPr lang="en-US" sz="3300" dirty="0"/>
              <a:t>(c) To prepare personnel rules and regulations.</a:t>
            </a:r>
          </a:p>
          <a:p>
            <a:pPr lvl="1"/>
            <a:r>
              <a:rPr lang="en-US" sz="3300" dirty="0"/>
              <a:t>(d) To prepare position classification plans, including class specifications and revisions thereof.</a:t>
            </a:r>
          </a:p>
          <a:p>
            <a:pPr lvl="1"/>
            <a:r>
              <a:rPr lang="en-US" sz="3300" dirty="0"/>
              <a:t>(e) To prepare a plan of compensation and revisions thereof, covering all classifications in the competitive service.</a:t>
            </a:r>
          </a:p>
          <a:p>
            <a:pPr lvl="1"/>
            <a:r>
              <a:rPr lang="en-US" sz="3300" dirty="0"/>
              <a:t>(f) To appoint, remove, discipline, promote and demote any employee of the City, except the City Attorney, subject to applicable personnel ordinances, rules and regulations.</a:t>
            </a:r>
          </a:p>
          <a:p>
            <a:pPr lvl="0"/>
            <a:endParaRPr lang="en-US" dirty="0" smtClean="0"/>
          </a:p>
        </p:txBody>
      </p:sp>
    </p:spTree>
    <p:extLst>
      <p:ext uri="{BB962C8B-B14F-4D97-AF65-F5344CB8AC3E}">
        <p14:creationId xmlns:p14="http://schemas.microsoft.com/office/powerpoint/2010/main" val="426919946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dirty="0"/>
              <a:t>FY </a:t>
            </a:r>
            <a:r>
              <a:rPr lang="en-US" dirty="0" smtClean="0"/>
              <a:t>2017-18 </a:t>
            </a:r>
            <a:r>
              <a:rPr lang="en-US" dirty="0"/>
              <a:t>BUDGET/PLANS</a:t>
            </a:r>
          </a:p>
        </p:txBody>
      </p:sp>
      <p:sp>
        <p:nvSpPr>
          <p:cNvPr id="3" name="Content Placeholder 2"/>
          <p:cNvSpPr>
            <a:spLocks noGrp="1"/>
          </p:cNvSpPr>
          <p:nvPr>
            <p:ph idx="1"/>
          </p:nvPr>
        </p:nvSpPr>
        <p:spPr>
          <a:xfrm>
            <a:off x="1981200" y="1600200"/>
            <a:ext cx="8229600" cy="5257800"/>
          </a:xfrm>
        </p:spPr>
        <p:txBody>
          <a:bodyPr>
            <a:normAutofit fontScale="62500" lnSpcReduction="20000"/>
          </a:bodyPr>
          <a:lstStyle/>
          <a:p>
            <a:pPr lvl="1"/>
            <a:r>
              <a:rPr lang="en-US" sz="2900" dirty="0"/>
              <a:t>(g) To conduct studies and effect such administrative reorganizations of offices as may be indicated in the interest of efficient, effective, and economical conduct of the City's business.</a:t>
            </a:r>
          </a:p>
          <a:p>
            <a:pPr lvl="1"/>
            <a:r>
              <a:rPr lang="en-US" sz="2900" dirty="0"/>
              <a:t>(h) To attend all meetings of the Council unless excused by the Mayor or by the Council.</a:t>
            </a:r>
          </a:p>
          <a:p>
            <a:pPr lvl="1"/>
            <a:r>
              <a:rPr lang="en-US" sz="2900" dirty="0"/>
              <a:t>(</a:t>
            </a:r>
            <a:r>
              <a:rPr lang="en-US" sz="2900" dirty="0" err="1"/>
              <a:t>i</a:t>
            </a:r>
            <a:r>
              <a:rPr lang="en-US" sz="2900" dirty="0"/>
              <a:t>) To keep the Council fully advised of the financial conditions and needs of the City.</a:t>
            </a:r>
          </a:p>
          <a:p>
            <a:pPr lvl="1"/>
            <a:r>
              <a:rPr lang="en-US" sz="2900" dirty="0"/>
              <a:t>(j) To prepare and submit the proposed annual budget to the Council for its approval.</a:t>
            </a:r>
          </a:p>
          <a:p>
            <a:pPr lvl="1"/>
            <a:r>
              <a:rPr lang="en-US" sz="2900" dirty="0"/>
              <a:t>(k) To ensure that no expenditures are submitted or recommended to the Council except on approval or the approval of authorized representative.</a:t>
            </a:r>
          </a:p>
          <a:p>
            <a:pPr lvl="1"/>
            <a:r>
              <a:rPr lang="en-US" sz="2900" dirty="0"/>
              <a:t>(l) To make investigations into the affairs of the City, and any department or division thereof, and any contract or the proper performance of any obligations of the City, and to investigate all complaints in relation to matters concerning the administration of the City government.</a:t>
            </a:r>
          </a:p>
          <a:p>
            <a:pPr lvl="1"/>
            <a:r>
              <a:rPr lang="en-US" sz="2900" dirty="0"/>
              <a:t>(m) To exercise supervision over public buildings, public parks, and other public property which are under the control and jurisdiction of the City.</a:t>
            </a:r>
          </a:p>
          <a:p>
            <a:pPr lvl="0"/>
            <a:endParaRPr lang="en-US" dirty="0" smtClean="0"/>
          </a:p>
        </p:txBody>
      </p:sp>
    </p:spTree>
    <p:extLst>
      <p:ext uri="{BB962C8B-B14F-4D97-AF65-F5344CB8AC3E}">
        <p14:creationId xmlns:p14="http://schemas.microsoft.com/office/powerpoint/2010/main" val="36271267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dirty="0"/>
              <a:t>FY </a:t>
            </a:r>
            <a:r>
              <a:rPr lang="en-US" dirty="0" smtClean="0"/>
              <a:t>2017-18 </a:t>
            </a:r>
            <a:r>
              <a:rPr lang="en-US" dirty="0"/>
              <a:t>BUDGET/PLANS</a:t>
            </a:r>
            <a:r>
              <a:rPr lang="en-US" dirty="0" smtClean="0"/>
              <a:t/>
            </a:r>
            <a:br>
              <a:rPr lang="en-US" dirty="0" smtClean="0"/>
            </a:br>
            <a:endParaRPr lang="en-US" dirty="0"/>
          </a:p>
        </p:txBody>
      </p:sp>
      <p:graphicFrame>
        <p:nvGraphicFramePr>
          <p:cNvPr id="7" name="Table 6"/>
          <p:cNvGraphicFramePr>
            <a:graphicFrameLocks noGrp="1"/>
          </p:cNvGraphicFramePr>
          <p:nvPr>
            <p:extLst>
              <p:ext uri="{D42A27DB-BD31-4B8C-83A1-F6EECF244321}">
                <p14:modId xmlns:p14="http://schemas.microsoft.com/office/powerpoint/2010/main" val="2909073389"/>
              </p:ext>
            </p:extLst>
          </p:nvPr>
        </p:nvGraphicFramePr>
        <p:xfrm>
          <a:off x="1981200" y="1397001"/>
          <a:ext cx="8229600" cy="4851401"/>
        </p:xfrm>
        <a:graphic>
          <a:graphicData uri="http://schemas.openxmlformats.org/drawingml/2006/table">
            <a:tbl>
              <a:tblPr firstRow="1" bandRow="1">
                <a:tableStyleId>{5C22544A-7EE6-4342-B048-85BDC9FD1C3A}</a:tableStyleId>
              </a:tblPr>
              <a:tblGrid>
                <a:gridCol w="2743200">
                  <a:extLst>
                    <a:ext uri="{9D8B030D-6E8A-4147-A177-3AD203B41FA5}">
                      <a16:colId xmlns:a16="http://schemas.microsoft.com/office/drawing/2014/main" val="2143685181"/>
                    </a:ext>
                  </a:extLst>
                </a:gridCol>
                <a:gridCol w="2743200">
                  <a:extLst>
                    <a:ext uri="{9D8B030D-6E8A-4147-A177-3AD203B41FA5}">
                      <a16:colId xmlns:a16="http://schemas.microsoft.com/office/drawing/2014/main" val="1142985641"/>
                    </a:ext>
                  </a:extLst>
                </a:gridCol>
                <a:gridCol w="2743200">
                  <a:extLst>
                    <a:ext uri="{9D8B030D-6E8A-4147-A177-3AD203B41FA5}">
                      <a16:colId xmlns:a16="http://schemas.microsoft.com/office/drawing/2014/main" val="1773966237"/>
                    </a:ext>
                  </a:extLst>
                </a:gridCol>
              </a:tblGrid>
              <a:tr h="860953">
                <a:tc>
                  <a:txBody>
                    <a:bodyPr/>
                    <a:lstStyle/>
                    <a:p>
                      <a:endParaRPr lang="en-US" sz="2400" dirty="0"/>
                    </a:p>
                  </a:txBody>
                  <a:tcPr/>
                </a:tc>
                <a:tc>
                  <a:txBody>
                    <a:bodyPr/>
                    <a:lstStyle/>
                    <a:p>
                      <a:pPr algn="ctr"/>
                      <a:r>
                        <a:rPr lang="en-US" sz="2400" dirty="0" smtClean="0"/>
                        <a:t>FY 2016-17 Year- End</a:t>
                      </a:r>
                      <a:endParaRPr lang="en-US" sz="2400" dirty="0"/>
                    </a:p>
                  </a:txBody>
                  <a:tcPr/>
                </a:tc>
                <a:tc>
                  <a:txBody>
                    <a:bodyPr/>
                    <a:lstStyle/>
                    <a:p>
                      <a:pPr algn="ctr"/>
                      <a:r>
                        <a:rPr lang="en-US" sz="2400" dirty="0" smtClean="0"/>
                        <a:t>FY 2017-18 Proposed Budget</a:t>
                      </a:r>
                      <a:endParaRPr lang="en-US" sz="2400" dirty="0"/>
                    </a:p>
                  </a:txBody>
                  <a:tcPr/>
                </a:tc>
                <a:extLst>
                  <a:ext uri="{0D108BD9-81ED-4DB2-BD59-A6C34878D82A}">
                    <a16:rowId xmlns:a16="http://schemas.microsoft.com/office/drawing/2014/main" val="459925350"/>
                  </a:ext>
                </a:extLst>
              </a:tr>
              <a:tr h="498806">
                <a:tc>
                  <a:txBody>
                    <a:bodyPr/>
                    <a:lstStyle/>
                    <a:p>
                      <a:r>
                        <a:rPr lang="en-US" sz="2400" dirty="0" smtClean="0"/>
                        <a:t>Salaries/Benefits</a:t>
                      </a:r>
                      <a:endParaRPr lang="en-US" sz="2400" dirty="0"/>
                    </a:p>
                  </a:txBody>
                  <a:tcPr/>
                </a:tc>
                <a:tc>
                  <a:txBody>
                    <a:bodyPr/>
                    <a:lstStyle/>
                    <a:p>
                      <a:pPr algn="r"/>
                      <a:r>
                        <a:rPr lang="en-US" sz="2400" dirty="0" smtClean="0"/>
                        <a:t>52,831</a:t>
                      </a:r>
                      <a:endParaRPr lang="en-US" sz="2400" dirty="0"/>
                    </a:p>
                  </a:txBody>
                  <a:tcPr/>
                </a:tc>
                <a:tc>
                  <a:txBody>
                    <a:bodyPr/>
                    <a:lstStyle/>
                    <a:p>
                      <a:pPr algn="r"/>
                      <a:r>
                        <a:rPr lang="en-US" sz="2400" dirty="0" smtClean="0"/>
                        <a:t>271,597</a:t>
                      </a:r>
                      <a:endParaRPr lang="en-US" sz="2400" dirty="0"/>
                    </a:p>
                  </a:txBody>
                  <a:tcPr/>
                </a:tc>
                <a:extLst>
                  <a:ext uri="{0D108BD9-81ED-4DB2-BD59-A6C34878D82A}">
                    <a16:rowId xmlns:a16="http://schemas.microsoft.com/office/drawing/2014/main" val="3881639698"/>
                  </a:ext>
                </a:extLst>
              </a:tr>
              <a:tr h="498806">
                <a:tc>
                  <a:txBody>
                    <a:bodyPr/>
                    <a:lstStyle/>
                    <a:p>
                      <a:r>
                        <a:rPr lang="en-US" sz="2400" dirty="0" smtClean="0"/>
                        <a:t>Services/Charges</a:t>
                      </a:r>
                      <a:endParaRPr lang="en-US" sz="2400" dirty="0"/>
                    </a:p>
                  </a:txBody>
                  <a:tcPr/>
                </a:tc>
                <a:tc>
                  <a:txBody>
                    <a:bodyPr/>
                    <a:lstStyle/>
                    <a:p>
                      <a:pPr algn="r"/>
                      <a:r>
                        <a:rPr lang="en-US" sz="2400" u="none" dirty="0" smtClean="0"/>
                        <a:t>5,100</a:t>
                      </a:r>
                      <a:endParaRPr lang="en-US" sz="2400" u="none" dirty="0"/>
                    </a:p>
                  </a:txBody>
                  <a:tcPr/>
                </a:tc>
                <a:tc>
                  <a:txBody>
                    <a:bodyPr/>
                    <a:lstStyle/>
                    <a:p>
                      <a:pPr algn="r"/>
                      <a:r>
                        <a:rPr lang="en-US" sz="2400" u="none" dirty="0" smtClean="0"/>
                        <a:t>8,400</a:t>
                      </a:r>
                      <a:endParaRPr lang="en-US" sz="2400" u="none" dirty="0"/>
                    </a:p>
                  </a:txBody>
                  <a:tcPr/>
                </a:tc>
                <a:extLst>
                  <a:ext uri="{0D108BD9-81ED-4DB2-BD59-A6C34878D82A}">
                    <a16:rowId xmlns:a16="http://schemas.microsoft.com/office/drawing/2014/main" val="2389152363"/>
                  </a:ext>
                </a:extLst>
              </a:tr>
              <a:tr h="498806">
                <a:tc>
                  <a:txBody>
                    <a:bodyPr/>
                    <a:lstStyle/>
                    <a:p>
                      <a:r>
                        <a:rPr lang="en-US" sz="2400" b="0" dirty="0" smtClean="0"/>
                        <a:t>Material/Supplies</a:t>
                      </a:r>
                      <a:endParaRPr lang="en-US" sz="2400" b="0" dirty="0"/>
                    </a:p>
                  </a:txBody>
                  <a:tcPr/>
                </a:tc>
                <a:tc>
                  <a:txBody>
                    <a:bodyPr/>
                    <a:lstStyle/>
                    <a:p>
                      <a:pPr algn="r"/>
                      <a:r>
                        <a:rPr lang="en-US" sz="2400" b="0" u="sng" dirty="0" smtClean="0"/>
                        <a:t>100</a:t>
                      </a:r>
                      <a:endParaRPr lang="en-US" sz="2400" b="0" u="sng" dirty="0"/>
                    </a:p>
                  </a:txBody>
                  <a:tcPr/>
                </a:tc>
                <a:tc>
                  <a:txBody>
                    <a:bodyPr/>
                    <a:lstStyle/>
                    <a:p>
                      <a:pPr algn="r"/>
                      <a:r>
                        <a:rPr lang="en-US" sz="2400" b="0" u="sng" dirty="0" smtClean="0"/>
                        <a:t>100</a:t>
                      </a:r>
                      <a:endParaRPr lang="en-US" sz="2400" b="0" u="sng" dirty="0"/>
                    </a:p>
                  </a:txBody>
                  <a:tcPr/>
                </a:tc>
                <a:extLst>
                  <a:ext uri="{0D108BD9-81ED-4DB2-BD59-A6C34878D82A}">
                    <a16:rowId xmlns:a16="http://schemas.microsoft.com/office/drawing/2014/main" val="1580713639"/>
                  </a:ext>
                </a:extLst>
              </a:tr>
              <a:tr h="498806">
                <a:tc>
                  <a:txBody>
                    <a:bodyPr/>
                    <a:lstStyle/>
                    <a:p>
                      <a:r>
                        <a:rPr lang="en-US" sz="2400" b="1" dirty="0" smtClean="0"/>
                        <a:t>TOTAL</a:t>
                      </a:r>
                      <a:endParaRPr lang="en-US" sz="2400" b="1" dirty="0"/>
                    </a:p>
                  </a:txBody>
                  <a:tcPr/>
                </a:tc>
                <a:tc>
                  <a:txBody>
                    <a:bodyPr/>
                    <a:lstStyle/>
                    <a:p>
                      <a:pPr algn="r"/>
                      <a:r>
                        <a:rPr lang="en-US" sz="2400" b="1" dirty="0" smtClean="0"/>
                        <a:t>58,031</a:t>
                      </a:r>
                      <a:endParaRPr lang="en-US" sz="2400" b="1" dirty="0"/>
                    </a:p>
                  </a:txBody>
                  <a:tcPr/>
                </a:tc>
                <a:tc>
                  <a:txBody>
                    <a:bodyPr/>
                    <a:lstStyle/>
                    <a:p>
                      <a:pPr algn="r"/>
                      <a:r>
                        <a:rPr lang="en-US" sz="2400" b="1" dirty="0" smtClean="0"/>
                        <a:t>280,097</a:t>
                      </a:r>
                      <a:endParaRPr lang="en-US" sz="2400" b="1" dirty="0"/>
                    </a:p>
                  </a:txBody>
                  <a:tcPr/>
                </a:tc>
                <a:extLst>
                  <a:ext uri="{0D108BD9-81ED-4DB2-BD59-A6C34878D82A}">
                    <a16:rowId xmlns:a16="http://schemas.microsoft.com/office/drawing/2014/main" val="2260474854"/>
                  </a:ext>
                </a:extLst>
              </a:tr>
              <a:tr h="498806">
                <a:tc>
                  <a:txBody>
                    <a:bodyPr/>
                    <a:lstStyle/>
                    <a:p>
                      <a:endParaRPr lang="en-US" sz="2400" dirty="0"/>
                    </a:p>
                  </a:txBody>
                  <a:tcPr/>
                </a:tc>
                <a:tc>
                  <a:txBody>
                    <a:bodyPr/>
                    <a:lstStyle/>
                    <a:p>
                      <a:endParaRPr lang="en-US" sz="2400" dirty="0"/>
                    </a:p>
                  </a:txBody>
                  <a:tcPr/>
                </a:tc>
                <a:tc>
                  <a:txBody>
                    <a:bodyPr/>
                    <a:lstStyle/>
                    <a:p>
                      <a:endParaRPr lang="en-US" sz="2400" dirty="0"/>
                    </a:p>
                  </a:txBody>
                  <a:tcPr/>
                </a:tc>
                <a:extLst>
                  <a:ext uri="{0D108BD9-81ED-4DB2-BD59-A6C34878D82A}">
                    <a16:rowId xmlns:a16="http://schemas.microsoft.com/office/drawing/2014/main" val="1159572316"/>
                  </a:ext>
                </a:extLst>
              </a:tr>
              <a:tr h="498806">
                <a:tc>
                  <a:txBody>
                    <a:bodyPr/>
                    <a:lstStyle/>
                    <a:p>
                      <a:r>
                        <a:rPr lang="en-US" sz="2400" dirty="0" smtClean="0"/>
                        <a:t>Staffing</a:t>
                      </a:r>
                      <a:endParaRPr lang="en-US" sz="2400" dirty="0"/>
                    </a:p>
                  </a:txBody>
                  <a:tcPr/>
                </a:tc>
                <a:tc>
                  <a:txBody>
                    <a:bodyPr/>
                    <a:lstStyle/>
                    <a:p>
                      <a:pPr algn="ctr"/>
                      <a:r>
                        <a:rPr lang="en-US" sz="2400" dirty="0" smtClean="0"/>
                        <a:t>FTE</a:t>
                      </a:r>
                      <a:endParaRPr lang="en-US" sz="2400" dirty="0"/>
                    </a:p>
                  </a:txBody>
                  <a:tcPr/>
                </a:tc>
                <a:tc>
                  <a:txBody>
                    <a:bodyPr/>
                    <a:lstStyle/>
                    <a:p>
                      <a:pPr algn="ctr"/>
                      <a:r>
                        <a:rPr lang="en-US" sz="2400" dirty="0" smtClean="0"/>
                        <a:t>FTE</a:t>
                      </a:r>
                      <a:endParaRPr lang="en-US" sz="2400" dirty="0"/>
                    </a:p>
                  </a:txBody>
                  <a:tcPr/>
                </a:tc>
                <a:extLst>
                  <a:ext uri="{0D108BD9-81ED-4DB2-BD59-A6C34878D82A}">
                    <a16:rowId xmlns:a16="http://schemas.microsoft.com/office/drawing/2014/main" val="40433360"/>
                  </a:ext>
                </a:extLst>
              </a:tr>
              <a:tr h="498806">
                <a:tc>
                  <a:txBody>
                    <a:bodyPr/>
                    <a:lstStyle/>
                    <a:p>
                      <a:r>
                        <a:rPr lang="en-US" sz="2400" dirty="0" smtClean="0"/>
                        <a:t>   City Manager</a:t>
                      </a:r>
                      <a:endParaRPr lang="en-US" sz="2400" dirty="0"/>
                    </a:p>
                  </a:txBody>
                  <a:tcPr/>
                </a:tc>
                <a:tc>
                  <a:txBody>
                    <a:bodyPr/>
                    <a:lstStyle/>
                    <a:p>
                      <a:pPr algn="r"/>
                      <a:r>
                        <a:rPr lang="en-US" sz="2400" dirty="0" smtClean="0"/>
                        <a:t>.2</a:t>
                      </a:r>
                      <a:endParaRPr lang="en-US" sz="2400" dirty="0"/>
                    </a:p>
                  </a:txBody>
                  <a:tcPr/>
                </a:tc>
                <a:tc>
                  <a:txBody>
                    <a:bodyPr/>
                    <a:lstStyle/>
                    <a:p>
                      <a:pPr algn="r"/>
                      <a:r>
                        <a:rPr lang="en-US" sz="2400" dirty="0" smtClean="0"/>
                        <a:t>1</a:t>
                      </a:r>
                      <a:endParaRPr lang="en-US" sz="2400" dirty="0"/>
                    </a:p>
                  </a:txBody>
                  <a:tcPr/>
                </a:tc>
                <a:extLst>
                  <a:ext uri="{0D108BD9-81ED-4DB2-BD59-A6C34878D82A}">
                    <a16:rowId xmlns:a16="http://schemas.microsoft.com/office/drawing/2014/main" val="2460943438"/>
                  </a:ext>
                </a:extLst>
              </a:tr>
              <a:tr h="498806">
                <a:tc>
                  <a:txBody>
                    <a:bodyPr/>
                    <a:lstStyle/>
                    <a:p>
                      <a:endParaRPr lang="en-US" sz="2400" dirty="0" smtClean="0"/>
                    </a:p>
                  </a:txBody>
                  <a:tcPr/>
                </a:tc>
                <a:tc>
                  <a:txBody>
                    <a:bodyPr/>
                    <a:lstStyle/>
                    <a:p>
                      <a:pPr algn="r"/>
                      <a:endParaRPr lang="en-US" sz="2400" u="sng" dirty="0" smtClean="0"/>
                    </a:p>
                  </a:txBody>
                  <a:tcPr/>
                </a:tc>
                <a:tc>
                  <a:txBody>
                    <a:bodyPr/>
                    <a:lstStyle/>
                    <a:p>
                      <a:pPr algn="r"/>
                      <a:endParaRPr lang="en-US" sz="2400" u="sng" dirty="0" smtClean="0"/>
                    </a:p>
                  </a:txBody>
                  <a:tcPr/>
                </a:tc>
                <a:extLst>
                  <a:ext uri="{0D108BD9-81ED-4DB2-BD59-A6C34878D82A}">
                    <a16:rowId xmlns:a16="http://schemas.microsoft.com/office/drawing/2014/main" val="2075216872"/>
                  </a:ext>
                </a:extLst>
              </a:tr>
            </a:tbl>
          </a:graphicData>
        </a:graphic>
      </p:graphicFrame>
    </p:spTree>
    <p:extLst>
      <p:ext uri="{BB962C8B-B14F-4D97-AF65-F5344CB8AC3E}">
        <p14:creationId xmlns:p14="http://schemas.microsoft.com/office/powerpoint/2010/main" val="348625951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dirty="0"/>
              <a:t>FY </a:t>
            </a:r>
            <a:r>
              <a:rPr lang="en-US" dirty="0" smtClean="0"/>
              <a:t>2017-18 </a:t>
            </a:r>
            <a:r>
              <a:rPr lang="en-US" dirty="0"/>
              <a:t>BUDGET/PLANS</a:t>
            </a:r>
            <a:r>
              <a:rPr lang="en-US" dirty="0" smtClean="0"/>
              <a:t/>
            </a:r>
            <a:br>
              <a:rPr lang="en-US" dirty="0" smtClean="0"/>
            </a:br>
            <a:endParaRPr lang="en-US" dirty="0"/>
          </a:p>
        </p:txBody>
      </p:sp>
      <p:graphicFrame>
        <p:nvGraphicFramePr>
          <p:cNvPr id="7" name="Table 6"/>
          <p:cNvGraphicFramePr>
            <a:graphicFrameLocks noGrp="1"/>
          </p:cNvGraphicFramePr>
          <p:nvPr>
            <p:extLst>
              <p:ext uri="{D42A27DB-BD31-4B8C-83A1-F6EECF244321}">
                <p14:modId xmlns:p14="http://schemas.microsoft.com/office/powerpoint/2010/main" val="3422868040"/>
              </p:ext>
            </p:extLst>
          </p:nvPr>
        </p:nvGraphicFramePr>
        <p:xfrm>
          <a:off x="1981200" y="1397001"/>
          <a:ext cx="8229600" cy="2856177"/>
        </p:xfrm>
        <a:graphic>
          <a:graphicData uri="http://schemas.openxmlformats.org/drawingml/2006/table">
            <a:tbl>
              <a:tblPr firstRow="1" bandRow="1">
                <a:tableStyleId>{5C22544A-7EE6-4342-B048-85BDC9FD1C3A}</a:tableStyleId>
              </a:tblPr>
              <a:tblGrid>
                <a:gridCol w="2743200">
                  <a:extLst>
                    <a:ext uri="{9D8B030D-6E8A-4147-A177-3AD203B41FA5}">
                      <a16:colId xmlns:a16="http://schemas.microsoft.com/office/drawing/2014/main" val="2143685181"/>
                    </a:ext>
                  </a:extLst>
                </a:gridCol>
                <a:gridCol w="2743200">
                  <a:extLst>
                    <a:ext uri="{9D8B030D-6E8A-4147-A177-3AD203B41FA5}">
                      <a16:colId xmlns:a16="http://schemas.microsoft.com/office/drawing/2014/main" val="1142985641"/>
                    </a:ext>
                  </a:extLst>
                </a:gridCol>
                <a:gridCol w="2743200">
                  <a:extLst>
                    <a:ext uri="{9D8B030D-6E8A-4147-A177-3AD203B41FA5}">
                      <a16:colId xmlns:a16="http://schemas.microsoft.com/office/drawing/2014/main" val="1773966237"/>
                    </a:ext>
                  </a:extLst>
                </a:gridCol>
              </a:tblGrid>
              <a:tr h="860953">
                <a:tc>
                  <a:txBody>
                    <a:bodyPr/>
                    <a:lstStyle/>
                    <a:p>
                      <a:endParaRPr lang="en-US" sz="2400" dirty="0"/>
                    </a:p>
                  </a:txBody>
                  <a:tcPr/>
                </a:tc>
                <a:tc>
                  <a:txBody>
                    <a:bodyPr/>
                    <a:lstStyle/>
                    <a:p>
                      <a:pPr algn="ctr"/>
                      <a:r>
                        <a:rPr lang="en-US" sz="2400" dirty="0" smtClean="0"/>
                        <a:t>FY 2015-16 Year- End</a:t>
                      </a:r>
                      <a:endParaRPr lang="en-US" sz="2400" dirty="0"/>
                    </a:p>
                  </a:txBody>
                  <a:tcPr/>
                </a:tc>
                <a:tc>
                  <a:txBody>
                    <a:bodyPr/>
                    <a:lstStyle/>
                    <a:p>
                      <a:pPr algn="ctr"/>
                      <a:r>
                        <a:rPr lang="en-US" sz="2400" dirty="0" smtClean="0"/>
                        <a:t>FY 2016-17 Proposed Budget</a:t>
                      </a:r>
                      <a:endParaRPr lang="en-US" sz="2400" dirty="0"/>
                    </a:p>
                  </a:txBody>
                  <a:tcPr/>
                </a:tc>
                <a:extLst>
                  <a:ext uri="{0D108BD9-81ED-4DB2-BD59-A6C34878D82A}">
                    <a16:rowId xmlns:a16="http://schemas.microsoft.com/office/drawing/2014/main" val="459925350"/>
                  </a:ext>
                </a:extLst>
              </a:tr>
              <a:tr h="498806">
                <a:tc>
                  <a:txBody>
                    <a:bodyPr/>
                    <a:lstStyle/>
                    <a:p>
                      <a:r>
                        <a:rPr lang="en-US" sz="2400" b="1" dirty="0" smtClean="0"/>
                        <a:t>Non-Departmental</a:t>
                      </a:r>
                      <a:endParaRPr lang="en-US" sz="2400" b="1" dirty="0"/>
                    </a:p>
                  </a:txBody>
                  <a:tcPr/>
                </a:tc>
                <a:tc>
                  <a:txBody>
                    <a:bodyPr/>
                    <a:lstStyle/>
                    <a:p>
                      <a:pPr algn="r"/>
                      <a:endParaRPr lang="en-US" sz="2400" b="0" u="none" dirty="0"/>
                    </a:p>
                  </a:txBody>
                  <a:tcPr/>
                </a:tc>
                <a:tc>
                  <a:txBody>
                    <a:bodyPr/>
                    <a:lstStyle/>
                    <a:p>
                      <a:pPr algn="r"/>
                      <a:endParaRPr lang="en-US" sz="2400" b="0" u="none" dirty="0"/>
                    </a:p>
                  </a:txBody>
                  <a:tcPr/>
                </a:tc>
                <a:extLst>
                  <a:ext uri="{0D108BD9-81ED-4DB2-BD59-A6C34878D82A}">
                    <a16:rowId xmlns:a16="http://schemas.microsoft.com/office/drawing/2014/main" val="1580713639"/>
                  </a:ext>
                </a:extLst>
              </a:tr>
              <a:tr h="498806">
                <a:tc>
                  <a:txBody>
                    <a:bodyPr/>
                    <a:lstStyle/>
                    <a:p>
                      <a:r>
                        <a:rPr lang="en-US" sz="2400" dirty="0" smtClean="0"/>
                        <a:t>   Services/Charges</a:t>
                      </a:r>
                      <a:endParaRPr lang="en-US" sz="2400" dirty="0"/>
                    </a:p>
                  </a:txBody>
                  <a:tcPr/>
                </a:tc>
                <a:tc>
                  <a:txBody>
                    <a:bodyPr/>
                    <a:lstStyle/>
                    <a:p>
                      <a:pPr algn="r"/>
                      <a:r>
                        <a:rPr lang="en-US" sz="2400" dirty="0" smtClean="0"/>
                        <a:t>188,109</a:t>
                      </a:r>
                      <a:endParaRPr lang="en-US" sz="2400" dirty="0"/>
                    </a:p>
                  </a:txBody>
                  <a:tcPr/>
                </a:tc>
                <a:tc>
                  <a:txBody>
                    <a:bodyPr/>
                    <a:lstStyle/>
                    <a:p>
                      <a:pPr algn="r"/>
                      <a:r>
                        <a:rPr lang="en-US" sz="2400" dirty="0" smtClean="0"/>
                        <a:t>185,895</a:t>
                      </a:r>
                      <a:endParaRPr lang="en-US" sz="2400" dirty="0"/>
                    </a:p>
                  </a:txBody>
                  <a:tcPr/>
                </a:tc>
                <a:extLst>
                  <a:ext uri="{0D108BD9-81ED-4DB2-BD59-A6C34878D82A}">
                    <a16:rowId xmlns:a16="http://schemas.microsoft.com/office/drawing/2014/main" val="1159572316"/>
                  </a:ext>
                </a:extLst>
              </a:tr>
              <a:tr h="498806">
                <a:tc>
                  <a:txBody>
                    <a:bodyPr/>
                    <a:lstStyle/>
                    <a:p>
                      <a:r>
                        <a:rPr lang="en-US" sz="2400" dirty="0" smtClean="0"/>
                        <a:t>   Fleet Services</a:t>
                      </a:r>
                      <a:endParaRPr lang="en-US" sz="2400" dirty="0"/>
                    </a:p>
                  </a:txBody>
                  <a:tcPr/>
                </a:tc>
                <a:tc>
                  <a:txBody>
                    <a:bodyPr/>
                    <a:lstStyle/>
                    <a:p>
                      <a:pPr algn="r"/>
                      <a:r>
                        <a:rPr lang="en-US" sz="2400" u="sng" dirty="0" smtClean="0"/>
                        <a:t>2,793</a:t>
                      </a:r>
                      <a:endParaRPr lang="en-US" sz="2400" u="sng" dirty="0"/>
                    </a:p>
                  </a:txBody>
                  <a:tcPr/>
                </a:tc>
                <a:tc>
                  <a:txBody>
                    <a:bodyPr/>
                    <a:lstStyle/>
                    <a:p>
                      <a:pPr algn="r"/>
                      <a:r>
                        <a:rPr lang="en-US" sz="2400" u="sng" dirty="0" smtClean="0"/>
                        <a:t>7,730</a:t>
                      </a:r>
                      <a:endParaRPr lang="en-US" sz="2400" u="sng" dirty="0"/>
                    </a:p>
                  </a:txBody>
                  <a:tcPr/>
                </a:tc>
                <a:extLst>
                  <a:ext uri="{0D108BD9-81ED-4DB2-BD59-A6C34878D82A}">
                    <a16:rowId xmlns:a16="http://schemas.microsoft.com/office/drawing/2014/main" val="40433360"/>
                  </a:ext>
                </a:extLst>
              </a:tr>
              <a:tr h="498806">
                <a:tc>
                  <a:txBody>
                    <a:bodyPr/>
                    <a:lstStyle/>
                    <a:p>
                      <a:r>
                        <a:rPr lang="en-US" sz="2400" b="1" dirty="0" smtClean="0"/>
                        <a:t>TOTAL</a:t>
                      </a:r>
                      <a:endParaRPr lang="en-US" sz="2400" b="1" dirty="0"/>
                    </a:p>
                  </a:txBody>
                  <a:tcPr/>
                </a:tc>
                <a:tc>
                  <a:txBody>
                    <a:bodyPr/>
                    <a:lstStyle/>
                    <a:p>
                      <a:pPr algn="r"/>
                      <a:r>
                        <a:rPr lang="en-US" sz="2400" b="1" u="none" dirty="0" smtClean="0"/>
                        <a:t>190,902</a:t>
                      </a:r>
                      <a:endParaRPr lang="en-US" sz="2400" b="1" u="none" dirty="0"/>
                    </a:p>
                  </a:txBody>
                  <a:tcPr/>
                </a:tc>
                <a:tc>
                  <a:txBody>
                    <a:bodyPr/>
                    <a:lstStyle/>
                    <a:p>
                      <a:pPr algn="r"/>
                      <a:r>
                        <a:rPr lang="en-US" sz="2400" b="1" u="none" dirty="0" smtClean="0"/>
                        <a:t>193,625</a:t>
                      </a:r>
                      <a:endParaRPr lang="en-US" sz="2400" b="1" u="none" dirty="0"/>
                    </a:p>
                  </a:txBody>
                  <a:tcPr/>
                </a:tc>
                <a:extLst>
                  <a:ext uri="{0D108BD9-81ED-4DB2-BD59-A6C34878D82A}">
                    <a16:rowId xmlns:a16="http://schemas.microsoft.com/office/drawing/2014/main" val="3842250890"/>
                  </a:ext>
                </a:extLst>
              </a:tr>
            </a:tbl>
          </a:graphicData>
        </a:graphic>
      </p:graphicFrame>
    </p:spTree>
    <p:extLst>
      <p:ext uri="{BB962C8B-B14F-4D97-AF65-F5344CB8AC3E}">
        <p14:creationId xmlns:p14="http://schemas.microsoft.com/office/powerpoint/2010/main" val="2168040291"/>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5338</TotalTime>
  <Words>1271</Words>
  <Application>Microsoft Office PowerPoint</Application>
  <PresentationFormat>Widescreen</PresentationFormat>
  <Paragraphs>322</Paragraphs>
  <Slides>27</Slides>
  <Notes>25</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27</vt:i4>
      </vt:variant>
    </vt:vector>
  </HeadingPairs>
  <TitlesOfParts>
    <vt:vector size="30" baseType="lpstr">
      <vt:lpstr>Arial</vt:lpstr>
      <vt:lpstr>Calibri</vt:lpstr>
      <vt:lpstr>Office Theme</vt:lpstr>
      <vt:lpstr>GENERAL GOVERNMENT</vt:lpstr>
      <vt:lpstr>City Council</vt:lpstr>
      <vt:lpstr>FY 2017-18 BUDGET/PLANS </vt:lpstr>
      <vt:lpstr>FY 2017-18 BUDGET/PLANS </vt:lpstr>
      <vt:lpstr>City Manager</vt:lpstr>
      <vt:lpstr>FY 2017-18 BUDGET/PLANS</vt:lpstr>
      <vt:lpstr>FY 2017-18 BUDGET/PLANS</vt:lpstr>
      <vt:lpstr>FY 2017-18 BUDGET/PLANS </vt:lpstr>
      <vt:lpstr>FY 2017-18 BUDGET/PLANS </vt:lpstr>
      <vt:lpstr>City Clerk</vt:lpstr>
      <vt:lpstr>FY 2017-18 BUDGET/PLANS </vt:lpstr>
      <vt:lpstr>Finance</vt:lpstr>
      <vt:lpstr>FY 2016-17 Accomplishments</vt:lpstr>
      <vt:lpstr>FY 2017-18 BUDGET/PLANS</vt:lpstr>
      <vt:lpstr>FY 2017-18 BUDGET/PLANS </vt:lpstr>
      <vt:lpstr>FY 2017-18 BUDGET/PLANS </vt:lpstr>
      <vt:lpstr>Information Technology</vt:lpstr>
      <vt:lpstr>FY 2016-17 Accomplishments</vt:lpstr>
      <vt:lpstr>FY 2017-18 BUDGET/PLANS</vt:lpstr>
      <vt:lpstr>FY 2017-18 BUDGET/PLANS </vt:lpstr>
      <vt:lpstr>Human Resources</vt:lpstr>
      <vt:lpstr>FY 2017-18 BUDGET/PLANS</vt:lpstr>
      <vt:lpstr>FY 2017-18 BUDGET/PLANS </vt:lpstr>
      <vt:lpstr>Risk Management/Self Insurance Fund 410/420</vt:lpstr>
      <vt:lpstr>FY 2017-18 BUDGET/PLANS </vt:lpstr>
      <vt:lpstr>FY 2017-18 BUDGET/PLANS </vt:lpstr>
      <vt:lpstr>FY 2017-18 BUDGET PLANS</vt:lpstr>
    </vt:vector>
  </TitlesOfParts>
  <Company>City of Stockton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DEPARTMENT DESCRITPTION</dc:title>
  <dc:creator>Mahin Shah</dc:creator>
  <cp:lastModifiedBy>Garry Heimsoth</cp:lastModifiedBy>
  <cp:revision>156</cp:revision>
  <cp:lastPrinted>2017-05-30T22:25:52Z</cp:lastPrinted>
  <dcterms:created xsi:type="dcterms:W3CDTF">2014-03-25T20:00:29Z</dcterms:created>
  <dcterms:modified xsi:type="dcterms:W3CDTF">2017-05-31T04:14:17Z</dcterms:modified>
</cp:coreProperties>
</file>