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1778" r:id="rId2"/>
    <p:sldId id="1780" r:id="rId3"/>
    <p:sldId id="1781" r:id="rId4"/>
    <p:sldId id="1845" r:id="rId5"/>
    <p:sldId id="1932" r:id="rId6"/>
    <p:sldId id="1931" r:id="rId7"/>
    <p:sldId id="1934" r:id="rId8"/>
    <p:sldId id="1935" r:id="rId9"/>
    <p:sldId id="1936" r:id="rId10"/>
    <p:sldId id="1937" r:id="rId11"/>
    <p:sldId id="1938" r:id="rId12"/>
    <p:sldId id="1795" r:id="rId13"/>
  </p:sldIdLst>
  <p:sldSz cx="9144000" cy="6858000" type="screen4x3"/>
  <p:notesSz cx="7075488" cy="936148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Times" panose="02020603050405020304" pitchFamily="18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89" userDrawn="1">
          <p15:clr>
            <a:srgbClr val="A4A3A4"/>
          </p15:clr>
        </p15:guide>
        <p15:guide id="2" pos="105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44F"/>
    <a:srgbClr val="15664A"/>
    <a:srgbClr val="700017"/>
    <a:srgbClr val="000000"/>
    <a:srgbClr val="AFB884"/>
    <a:srgbClr val="666666"/>
    <a:srgbClr val="C5D9F1"/>
    <a:srgbClr val="FF9900"/>
    <a:srgbClr val="0099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93792" autoAdjust="0"/>
  </p:normalViewPr>
  <p:slideViewPr>
    <p:cSldViewPr snapToGrid="0">
      <p:cViewPr varScale="1">
        <p:scale>
          <a:sx n="109" d="100"/>
          <a:sy n="109" d="100"/>
        </p:scale>
        <p:origin x="1434" y="108"/>
      </p:cViewPr>
      <p:guideLst>
        <p:guide orient="horz" pos="984"/>
        <p:guide pos="2880"/>
      </p:guideLst>
    </p:cSldViewPr>
  </p:slideViewPr>
  <p:outlineViewPr>
    <p:cViewPr>
      <p:scale>
        <a:sx n="33" d="100"/>
        <a:sy n="33" d="100"/>
      </p:scale>
      <p:origin x="0" y="678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36" y="44"/>
      </p:cViewPr>
      <p:guideLst>
        <p:guide orient="horz" pos="2589"/>
        <p:guide pos="105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5875">
          <a:solidFill>
            <a:srgbClr val="000000"/>
          </a:solidFill>
        </a:ln>
      </c:spPr>
    </c:floor>
    <c:sideWall>
      <c:thickness val="0"/>
      <c:spPr>
        <a:noFill/>
        <a:ln w="15875">
          <a:solidFill>
            <a:srgbClr val="000000"/>
          </a:solidFill>
        </a:ln>
      </c:spPr>
    </c:sideWall>
    <c:backWall>
      <c:thickness val="0"/>
      <c:spPr>
        <a:ln w="15875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14228577708311507"/>
          <c:y val="7.9054570920648604E-2"/>
          <c:w val="0.78926098026138813"/>
          <c:h val="0.7639311191870247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Favorable</c:v>
                </c:pt>
              </c:strCache>
            </c:strRef>
          </c:tx>
          <c:spPr>
            <a:solidFill>
              <a:srgbClr val="15664A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City of Ridgecrest</c:v>
                </c:pt>
                <c:pt idx="1">
                  <c:v>Kern County</c:v>
                </c:pt>
              </c:strCache>
            </c:strRef>
          </c:cat>
          <c:val>
            <c:numRef>
              <c:f>Sheet1!$B$2:$C$2</c:f>
              <c:numCache>
                <c:formatCode>###0.0%</c:formatCode>
                <c:ptCount val="2"/>
                <c:pt idx="0">
                  <c:v>0.21002849358863857</c:v>
                </c:pt>
                <c:pt idx="1">
                  <c:v>0.15777843730440513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1F-4126-ACD3-C151AA0B76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AFB884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City of Ridgecrest</c:v>
                </c:pt>
                <c:pt idx="1">
                  <c:v>Kern County</c:v>
                </c:pt>
              </c:strCache>
            </c:strRef>
          </c:cat>
          <c:val>
            <c:numRef>
              <c:f>Sheet1!$B$3:$C$3</c:f>
              <c:numCache>
                <c:formatCode>###0.0%</c:formatCode>
                <c:ptCount val="2"/>
                <c:pt idx="0">
                  <c:v>0.40792146631300263</c:v>
                </c:pt>
                <c:pt idx="1">
                  <c:v>0.43009147010631971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1F-4126-ACD3-C151AA0B76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09144F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City of Ridgecrest</c:v>
                </c:pt>
                <c:pt idx="1">
                  <c:v>Kern County</c:v>
                </c:pt>
              </c:strCache>
            </c:strRef>
          </c:cat>
          <c:val>
            <c:numRef>
              <c:f>Sheet1!$B$4:$C$4</c:f>
              <c:numCache>
                <c:formatCode>###0.0%</c:formatCode>
                <c:ptCount val="2"/>
                <c:pt idx="0">
                  <c:v>0.17393524341288669</c:v>
                </c:pt>
                <c:pt idx="1">
                  <c:v>0.17136383432557489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1F-4126-ACD3-C151AA0B76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Very Unfavorable</c:v>
                </c:pt>
              </c:strCache>
            </c:strRef>
          </c:tx>
          <c:spPr>
            <a:solidFill>
              <a:srgbClr val="700017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City of Ridgecrest</c:v>
                </c:pt>
                <c:pt idx="1">
                  <c:v>Kern County</c:v>
                </c:pt>
              </c:strCache>
            </c:strRef>
          </c:cat>
          <c:val>
            <c:numRef>
              <c:f>Sheet1!$B$5:$C$5</c:f>
              <c:numCache>
                <c:formatCode>###0.0%</c:formatCode>
                <c:ptCount val="2"/>
                <c:pt idx="0">
                  <c:v>9.8514124502969272E-2</c:v>
                </c:pt>
                <c:pt idx="1">
                  <c:v>0.11915858531226271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1F-4126-ACD3-C151AA0B76F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rgbClr val="666666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City of Ridgecrest</c:v>
                </c:pt>
                <c:pt idx="1">
                  <c:v>Kern County</c:v>
                </c:pt>
              </c:strCache>
            </c:strRef>
          </c:cat>
          <c:val>
            <c:numRef>
              <c:f>Sheet1!$B$6:$C$6</c:f>
              <c:numCache>
                <c:formatCode>###0.0%</c:formatCode>
                <c:ptCount val="2"/>
                <c:pt idx="0">
                  <c:v>0.10960067218250108</c:v>
                </c:pt>
                <c:pt idx="1">
                  <c:v>0.12160767295143553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1F-4126-ACD3-C151AA0B7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769040"/>
        <c:axId val="174769432"/>
        <c:axId val="0"/>
      </c:bar3DChart>
      <c:catAx>
        <c:axId val="174769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crossAx val="174769432"/>
        <c:crosses val="autoZero"/>
        <c:auto val="1"/>
        <c:lblAlgn val="ctr"/>
        <c:lblOffset val="100"/>
        <c:noMultiLvlLbl val="0"/>
      </c:catAx>
      <c:valAx>
        <c:axId val="174769432"/>
        <c:scaling>
          <c:orientation val="minMax"/>
        </c:scaling>
        <c:delete val="0"/>
        <c:axPos val="b"/>
        <c:majorGridlines>
          <c:spPr>
            <a:ln w="15875">
              <a:solidFill>
                <a:srgbClr val="000000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crossAx val="174769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408767905939156E-2"/>
          <c:y val="0.8945050929378997"/>
          <c:w val="0.92492268824804003"/>
          <c:h val="5.4886561778546658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0405969126868"/>
          <c:y val="0.21458828876827155"/>
          <c:w val="0.66592674805771368"/>
          <c:h val="0.38825448613377678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933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15664A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2-4FC1-B493-3F2EF387F46D}"/>
              </c:ext>
            </c:extLst>
          </c:dPt>
          <c:dPt>
            <c:idx val="1"/>
            <c:bubble3D val="0"/>
            <c:spPr>
              <a:solidFill>
                <a:srgbClr val="09144F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2-4FC1-B493-3F2EF387F46D}"/>
              </c:ext>
            </c:extLst>
          </c:dPt>
          <c:dPt>
            <c:idx val="2"/>
            <c:bubble3D val="0"/>
            <c:spPr>
              <a:solidFill>
                <a:srgbClr val="AFB884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F2-4FC1-B493-3F2EF387F46D}"/>
              </c:ext>
            </c:extLst>
          </c:dPt>
          <c:dPt>
            <c:idx val="3"/>
            <c:bubble3D val="0"/>
            <c:spPr>
              <a:solidFill>
                <a:srgbClr val="700017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F2-4FC1-B493-3F2EF387F46D}"/>
              </c:ext>
            </c:extLst>
          </c:dPt>
          <c:dPt>
            <c:idx val="4"/>
            <c:bubble3D val="0"/>
            <c:spPr>
              <a:solidFill>
                <a:srgbClr val="666666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F2-4FC1-B493-3F2EF387F46D}"/>
              </c:ext>
            </c:extLst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F2-4FC1-B493-3F2EF387F46D}"/>
              </c:ext>
            </c:extLst>
          </c:dPt>
          <c:dLbls>
            <c:dLbl>
              <c:idx val="0"/>
              <c:layout>
                <c:manualLayout>
                  <c:x val="-0.10364628347733482"/>
                  <c:y val="-3.32847976834679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F2-4FC1-B493-3F2EF387F4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672701439301299E-2"/>
                  <c:y val="2.1397369939372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F2-4FC1-B493-3F2EF387F4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44691924232653E-2"/>
                  <c:y val="-4.04172543299253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F2-4FC1-B493-3F2EF387F4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041172205082349E-2"/>
                  <c:y val="-4.1605997104334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F2-4FC1-B493-3F2EF387F46D}"/>
                </c:ext>
                <c:ext xmlns:c15="http://schemas.microsoft.com/office/drawing/2012/chart" uri="{CE6537A1-D6FC-4f65-9D91-7224C49458BB}">
                  <c15:layout>
                    <c:manualLayout>
                      <c:w val="0.13377167046181263"/>
                      <c:h val="0.1131920869792791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5416096948809677E-2"/>
                  <c:y val="9.5099421952765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AF2-4FC1-B493-3F2EF387F46D}"/>
                </c:ext>
                <c:ext xmlns:c15="http://schemas.microsoft.com/office/drawing/2012/chart" uri="{CE6537A1-D6FC-4f65-9D91-7224C49458BB}">
                  <c15:layout>
                    <c:manualLayout>
                      <c:w val="0.1249022671871948"/>
                      <c:h val="0.10559611425259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Somewhat satisfied</c:v>
                </c:pt>
                <c:pt idx="2">
                  <c:v>Somewhat dissatisfied</c:v>
                </c:pt>
                <c:pt idx="3">
                  <c:v>Very dissatisfied</c:v>
                </c:pt>
                <c:pt idx="4">
                  <c:v>DK/NA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0.17361971782158003</c:v>
                </c:pt>
                <c:pt idx="1">
                  <c:v>0.43858412597291424</c:v>
                </c:pt>
                <c:pt idx="2">
                  <c:v>0.24412490272244977</c:v>
                </c:pt>
                <c:pt idx="3">
                  <c:v>9.3773583516065462E-2</c:v>
                </c:pt>
                <c:pt idx="4">
                  <c:v>4.9897669966988738E-2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AF2-4FC1-B493-3F2EF387F4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86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8" b="1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0405969126868"/>
          <c:y val="0.21458828876827155"/>
          <c:w val="0.66592674805771368"/>
          <c:h val="0.38825448613377678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933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15664A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2-4FC1-B493-3F2EF387F4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2-4FC1-B493-3F2EF387F46D}"/>
              </c:ext>
            </c:extLst>
          </c:dPt>
          <c:dPt>
            <c:idx val="2"/>
            <c:bubble3D val="0"/>
            <c:spPr>
              <a:solidFill>
                <a:srgbClr val="AFB884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F2-4FC1-B493-3F2EF387F46D}"/>
              </c:ext>
            </c:extLst>
          </c:dPt>
          <c:dPt>
            <c:idx val="3"/>
            <c:bubble3D val="0"/>
            <c:spPr>
              <a:solidFill>
                <a:srgbClr val="666666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F2-4FC1-B493-3F2EF387F46D}"/>
              </c:ext>
            </c:extLst>
          </c:dPt>
          <c:dPt>
            <c:idx val="4"/>
            <c:bubble3D val="0"/>
            <c:spPr>
              <a:solidFill>
                <a:srgbClr val="666666"/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F2-4FC1-B493-3F2EF387F46D}"/>
              </c:ext>
            </c:extLst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  <a:ln w="933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F2-4FC1-B493-3F2EF387F46D}"/>
              </c:ext>
            </c:extLst>
          </c:dPt>
          <c:dLbls>
            <c:dLbl>
              <c:idx val="0"/>
              <c:layout>
                <c:manualLayout>
                  <c:x val="-0.14305715730634722"/>
                  <c:y val="-0.120063020215366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F2-4FC1-B493-3F2EF387F46D}"/>
                </c:ext>
                <c:ext xmlns:c15="http://schemas.microsoft.com/office/drawing/2012/chart" uri="{CE6537A1-D6FC-4f65-9D91-7224C49458BB}">
                  <c15:layout>
                    <c:manualLayout>
                      <c:w val="0.26538345245007666"/>
                      <c:h val="7.944377321558476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847823120332442"/>
                  <c:y val="4.7549710976382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F2-4FC1-B493-3F2EF387F46D}"/>
                </c:ext>
                <c:ext xmlns:c15="http://schemas.microsoft.com/office/drawing/2012/chart" uri="{CE6537A1-D6FC-4f65-9D91-7224C49458BB}">
                  <c15:layout>
                    <c:manualLayout>
                      <c:w val="0.21071622565375961"/>
                      <c:h val="0.1131920869792791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4177104432962376E-2"/>
                  <c:y val="-2.8529826585829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F2-4FC1-B493-3F2EF387F4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460373057050279E-2"/>
                  <c:y val="1.9019884390553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F2-4FC1-B493-3F2EF387F46D}"/>
                </c:ext>
                <c:ext xmlns:c15="http://schemas.microsoft.com/office/drawing/2012/chart" uri="{CE6537A1-D6FC-4f65-9D91-7224C49458BB}">
                  <c15:layout>
                    <c:manualLayout>
                      <c:w val="0.13377167046181263"/>
                      <c:h val="0.1131920869792791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Needs more funding</c:v>
                </c:pt>
                <c:pt idx="1">
                  <c:v>Does not need more funding</c:v>
                </c:pt>
                <c:pt idx="2">
                  <c:v>Mixed opinions</c:v>
                </c:pt>
                <c:pt idx="3">
                  <c:v>DK/NA</c:v>
                </c:pt>
              </c:strCache>
            </c:strRef>
          </c:cat>
          <c:val>
            <c:numRef>
              <c:f>Sheet1!$B$2:$B$5</c:f>
              <c:numCache>
                <c:formatCode>###0.0%</c:formatCode>
                <c:ptCount val="4"/>
                <c:pt idx="0">
                  <c:v>0.45972244652955896</c:v>
                </c:pt>
                <c:pt idx="1">
                  <c:v>0.2315158676381891</c:v>
                </c:pt>
                <c:pt idx="2">
                  <c:v>0.23758249461232764</c:v>
                </c:pt>
                <c:pt idx="3">
                  <c:v>7.1179191219922625E-2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AF2-4FC1-B493-3F2EF387F4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86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8" b="1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noFill/>
        <a:ln w="6350">
          <a:solidFill>
            <a:srgbClr val="000000"/>
          </a:solidFill>
        </a:ln>
      </c:spPr>
    </c:sideWall>
    <c:backWall>
      <c:thickness val="0"/>
      <c:spPr>
        <a:noFill/>
        <a:ln w="6350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47482978905119494"/>
          <c:y val="2.7120773638996294E-2"/>
          <c:w val="0.50020248101588749"/>
          <c:h val="0.905931878130076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E-417A-9769-7F4A32DE62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6CE-417A-9769-7F4A32DE62AA}"/>
              </c:ext>
            </c:extLst>
          </c:dPt>
          <c:dPt>
            <c:idx val="2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CE-417A-9769-7F4A32DE62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6CE-417A-9769-7F4A32DE62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6CE-417A-9769-7F4A32DE62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CE-417A-9769-7F4A32DE62AA}"/>
              </c:ext>
            </c:extLst>
          </c:dPt>
          <c:dPt>
            <c:idx val="6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B2F-4DC0-BC81-824C95B9BA79}"/>
              </c:ext>
            </c:extLst>
          </c:dPt>
          <c:dPt>
            <c:idx val="7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CE-417A-9769-7F4A32DE62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CE-417A-9769-7F4A32DE62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CE-417A-9769-7F4A32DE62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CE-417A-9769-7F4A32DE62A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CE-417A-9769-7F4A32DE62A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6CE-417A-9769-7F4A32DE62A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6CE-417A-9769-7F4A32DE62A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6CE-417A-9769-7F4A32DE62AA}"/>
              </c:ext>
            </c:extLst>
          </c:dPt>
          <c:dLbls>
            <c:dLbl>
              <c:idx val="0"/>
              <c:layout>
                <c:manualLayout>
                  <c:x val="1.3272651920240465E-2"/>
                  <c:y val="-2.4655248762725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72651920240576E-2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40820955254614E-2"/>
                  <c:y val="-4.9310497525447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55286119488604E-2"/>
                  <c:y val="-2.26003836176034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5748960307938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07613674815610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5282263199448812E-3"/>
                  <c:y val="-4.52007672352069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B2F-4DC0-BC81-824C95B9BA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1028567426257364E-3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6960206082787568E-3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7227406027484983E-3"/>
                  <c:y val="-2.4655248762724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1732877496580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6CE-417A-9769-7F4A32DE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S. Improving the overall quality of life</c:v>
                </c:pt>
                <c:pt idx="1">
                  <c:v>M. Maintaining crime prevention and investigation programs</c:v>
                </c:pt>
                <c:pt idx="2">
                  <c:v>Y. Maintaining programs to improve the local economy and job creation</c:v>
                </c:pt>
                <c:pt idx="3">
                  <c:v>B. Keeping both Ridgecrest fire stations open full-time</c:v>
                </c:pt>
                <c:pt idx="4">
                  <c:v>A. Maintaining Ridgecrest fire protection services</c:v>
                </c:pt>
                <c:pt idx="5">
                  <c:v>E. Maintaining the current emergency response times</c:v>
                </c:pt>
                <c:pt idx="6">
                  <c:v>X. Continuing to fix potholes on neighborhood streets</c:v>
                </c:pt>
                <c:pt idx="7">
                  <c:v>R. Continuing city street and pothole repair</c:v>
                </c:pt>
                <c:pt idx="8">
                  <c:v>C. Maintaining emergency medical response</c:v>
                </c:pt>
                <c:pt idx="9">
                  <c:v>N. Maintaining 9-1-1 emergency response times</c:v>
                </c:pt>
              </c:strCache>
            </c:strRef>
          </c:cat>
          <c:val>
            <c:numRef>
              <c:f>Sheet1!$B$2:$B$11</c:f>
              <c:numCache>
                <c:formatCode>###0.00</c:formatCode>
                <c:ptCount val="10"/>
                <c:pt idx="0">
                  <c:v>2.2352041985434172</c:v>
                </c:pt>
                <c:pt idx="1">
                  <c:v>2.2598841151632123</c:v>
                </c:pt>
                <c:pt idx="2">
                  <c:v>2.2815316556818241</c:v>
                </c:pt>
                <c:pt idx="3">
                  <c:v>2.2829093625649826</c:v>
                </c:pt>
                <c:pt idx="4">
                  <c:v>2.3367495071028892</c:v>
                </c:pt>
                <c:pt idx="5">
                  <c:v>2.3499315112516541</c:v>
                </c:pt>
                <c:pt idx="6">
                  <c:v>2.3574950572612834</c:v>
                </c:pt>
                <c:pt idx="7">
                  <c:v>2.4091130892351549</c:v>
                </c:pt>
                <c:pt idx="8">
                  <c:v>2.4554947327809677</c:v>
                </c:pt>
                <c:pt idx="9">
                  <c:v>2.5125733948729021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E-417A-9769-7F4A32DE6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488920"/>
        <c:axId val="177489312"/>
        <c:axId val="0"/>
      </c:bar3DChart>
      <c:catAx>
        <c:axId val="177488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crossAx val="177489312"/>
        <c:crosses val="autoZero"/>
        <c:auto val="1"/>
        <c:lblAlgn val="ctr"/>
        <c:lblOffset val="100"/>
        <c:noMultiLvlLbl val="0"/>
      </c:catAx>
      <c:valAx>
        <c:axId val="177489312"/>
        <c:scaling>
          <c:orientation val="minMax"/>
          <c:max val="3"/>
          <c:min val="0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177488920"/>
        <c:crosses val="autoZero"/>
        <c:crossBetween val="between"/>
        <c:majorUnit val="1"/>
        <c:minorUnit val="4.0000000000000008E-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noFill/>
        <a:ln w="12700">
          <a:solidFill>
            <a:srgbClr val="000000"/>
          </a:solidFill>
        </a:ln>
      </c:spPr>
    </c:sideWall>
    <c:backWall>
      <c:thickness val="0"/>
      <c:spPr>
        <a:noFill/>
        <a:ln w="12700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47482978905119494"/>
          <c:y val="2.7120773638996294E-2"/>
          <c:w val="0.50020248101588749"/>
          <c:h val="0.905931878130076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E-417A-9769-7F4A32DE62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6CE-417A-9769-7F4A32DE62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CE-417A-9769-7F4A32DE62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6CE-417A-9769-7F4A32DE62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6CE-417A-9769-7F4A32DE62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CE-417A-9769-7F4A32DE62A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B2F-4DC0-BC81-824C95B9BA79}"/>
              </c:ext>
            </c:extLst>
          </c:dPt>
          <c:dPt>
            <c:idx val="7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CE-417A-9769-7F4A32DE62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CE-417A-9769-7F4A32DE62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CE-417A-9769-7F4A32DE62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CE-417A-9769-7F4A32DE62A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CE-417A-9769-7F4A32DE62A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6CE-417A-9769-7F4A32DE62A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6CE-417A-9769-7F4A32DE62A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6CE-417A-9769-7F4A32DE62AA}"/>
              </c:ext>
            </c:extLst>
          </c:dPt>
          <c:dLbls>
            <c:dLbl>
              <c:idx val="0"/>
              <c:layout>
                <c:manualLayout>
                  <c:x val="1.3272651920240465E-2"/>
                  <c:y val="-2.4655248762725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72651920240576E-2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40820955254614E-2"/>
                  <c:y val="-4.9310497525447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55286119488604E-2"/>
                  <c:y val="-2.26003836176034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574896030793869E-3"/>
                  <c:y val="-9.04015344704138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201534705520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52822631994488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B2F-4DC0-BC81-824C95B9BA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1028567426256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400373306746145E-3"/>
                  <c:y val="-2.4655248762724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346575499318231E-3"/>
                  <c:y val="-2.4655248762724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6CE-417A-9769-7F4A32DE62A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1732877496580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6CE-417A-9769-7F4A32DE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AA. Maintaining the school resource officer program to keep police officers on school campuses to reduce gangs and drugs in our schools</c:v>
                </c:pt>
                <c:pt idx="1">
                  <c:v>H. Maintaining City recreational facilities</c:v>
                </c:pt>
                <c:pt idx="2">
                  <c:v>K. Maintaining recreation programs for all ages</c:v>
                </c:pt>
                <c:pt idx="3">
                  <c:v>O. Maintaining anti-drug and gang-prevention programs</c:v>
                </c:pt>
                <c:pt idx="4">
                  <c:v>G. Maintaining City parks and playgrounds</c:v>
                </c:pt>
                <c:pt idx="5">
                  <c:v>L. Maintaining neighborhood police patrols</c:v>
                </c:pt>
                <c:pt idx="6">
                  <c:v>F. Ensuring local control of firefighting services</c:v>
                </c:pt>
                <c:pt idx="7">
                  <c:v>BB. Maintaining the current number of police officers</c:v>
                </c:pt>
                <c:pt idx="8">
                  <c:v>D. Attracting and retaining high quality firefighters</c:v>
                </c:pt>
              </c:strCache>
            </c:strRef>
          </c:cat>
          <c:val>
            <c:numRef>
              <c:f>Sheet1!$B$2:$B$10</c:f>
              <c:numCache>
                <c:formatCode>###0.00</c:formatCode>
                <c:ptCount val="9"/>
                <c:pt idx="0">
                  <c:v>1.9948893035826707</c:v>
                </c:pt>
                <c:pt idx="1">
                  <c:v>2.0134481549615337</c:v>
                </c:pt>
                <c:pt idx="2">
                  <c:v>2.0157124949698062</c:v>
                </c:pt>
                <c:pt idx="3">
                  <c:v>2.0752843367527816</c:v>
                </c:pt>
                <c:pt idx="4">
                  <c:v>2.0904725148912533</c:v>
                </c:pt>
                <c:pt idx="5">
                  <c:v>2.1109532474875805</c:v>
                </c:pt>
                <c:pt idx="6">
                  <c:v>2.1271693229035349</c:v>
                </c:pt>
                <c:pt idx="7">
                  <c:v>2.1381793582034287</c:v>
                </c:pt>
                <c:pt idx="8">
                  <c:v>2.1622247482546726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E-417A-9769-7F4A32DE6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486568"/>
        <c:axId val="177490096"/>
        <c:axId val="0"/>
      </c:bar3DChart>
      <c:catAx>
        <c:axId val="177486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crossAx val="177490096"/>
        <c:crosses val="autoZero"/>
        <c:auto val="1"/>
        <c:lblAlgn val="ctr"/>
        <c:lblOffset val="100"/>
        <c:noMultiLvlLbl val="0"/>
      </c:catAx>
      <c:valAx>
        <c:axId val="177490096"/>
        <c:scaling>
          <c:orientation val="minMax"/>
          <c:max val="3"/>
          <c:min val="0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177486568"/>
        <c:crosses val="autoZero"/>
        <c:crossBetween val="between"/>
        <c:majorUnit val="1"/>
        <c:minorUnit val="4.0000000000000008E-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noFill/>
        <a:ln w="12700">
          <a:solidFill>
            <a:srgbClr val="000000"/>
          </a:solidFill>
        </a:ln>
      </c:spPr>
    </c:sideWall>
    <c:backWall>
      <c:thickness val="0"/>
      <c:spPr>
        <a:noFill/>
        <a:ln w="12700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47482978905119494"/>
          <c:y val="2.7120773638996294E-2"/>
          <c:w val="0.50020248101588749"/>
          <c:h val="0.905931878130076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CE-417A-9769-7F4A32DE62AA}"/>
              </c:ext>
            </c:extLst>
          </c:dPt>
          <c:dPt>
            <c:idx val="1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6CE-417A-9769-7F4A32DE62AA}"/>
              </c:ext>
            </c:extLst>
          </c:dPt>
          <c:dPt>
            <c:idx val="2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CE-417A-9769-7F4A32DE62AA}"/>
              </c:ext>
            </c:extLst>
          </c:dPt>
          <c:dPt>
            <c:idx val="3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CE-417A-9769-7F4A32DE62AA}"/>
              </c:ext>
            </c:extLst>
          </c:dPt>
          <c:dPt>
            <c:idx val="4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CE-417A-9769-7F4A32DE62AA}"/>
              </c:ext>
            </c:extLst>
          </c:dPt>
          <c:dPt>
            <c:idx val="5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CE-417A-9769-7F4A32DE62AA}"/>
              </c:ext>
            </c:extLst>
          </c:dPt>
          <c:dPt>
            <c:idx val="6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B2F-4DC0-BC81-824C95B9BA7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6CE-417A-9769-7F4A32DE62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CE-417A-9769-7F4A32DE62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CE-417A-9769-7F4A32DE62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CE-417A-9769-7F4A32DE62A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CE-417A-9769-7F4A32DE62A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6CE-417A-9769-7F4A32DE62A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6CE-417A-9769-7F4A32DE62A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6CE-417A-9769-7F4A32DE62AA}"/>
              </c:ext>
            </c:extLst>
          </c:dPt>
          <c:dLbls>
            <c:dLbl>
              <c:idx val="0"/>
              <c:layout>
                <c:manualLayout>
                  <c:x val="1.3272651920240465E-2"/>
                  <c:y val="-2.4655248762725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72651920240576E-2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40820955254614E-2"/>
                  <c:y val="-4.9310497525447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55286119488604E-2"/>
                  <c:y val="-2.26003836176034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455230478713141E-3"/>
                  <c:y val="-9.04015344704138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201534705520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842095975490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B2F-4DC0-BC81-824C95B9BA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54687346502159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400373306748262E-3"/>
                  <c:y val="-2.4655248762724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346575499318231E-3"/>
                  <c:y val="-2.4655248762724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6CE-417A-9769-7F4A32DE62A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1732877496580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6CE-417A-9769-7F4A32DE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J. Providing more walking and hiking trails</c:v>
                </c:pt>
                <c:pt idx="1">
                  <c:v>Z. Providing lighting on sports fields for evening use</c:v>
                </c:pt>
                <c:pt idx="2">
                  <c:v>U. Maintaining the Kerr-McGee Center</c:v>
                </c:pt>
                <c:pt idx="3">
                  <c:v>V. Maintaining neighborhood services, including graffiti removal and vandalism prevention</c:v>
                </c:pt>
                <c:pt idx="4">
                  <c:v>T. Maintaining existing sports fields</c:v>
                </c:pt>
                <c:pt idx="5">
                  <c:v>W. Rebuilding, expanding and reopening Pinney Pool</c:v>
                </c:pt>
                <c:pt idx="6">
                  <c:v>Q. Repairing and renovating Pinney Pool</c:v>
                </c:pt>
                <c:pt idx="7">
                  <c:v>P. Maintaining programs to help residents and businesses recover from the COVID pandemic</c:v>
                </c:pt>
                <c:pt idx="8">
                  <c:v>I. Maintaining the senior center</c:v>
                </c:pt>
              </c:strCache>
            </c:strRef>
          </c:cat>
          <c:val>
            <c:numRef>
              <c:f>Sheet1!$B$2:$B$10</c:f>
              <c:numCache>
                <c:formatCode>###0.00</c:formatCode>
                <c:ptCount val="9"/>
                <c:pt idx="0">
                  <c:v>1.3450164987742823</c:v>
                </c:pt>
                <c:pt idx="1">
                  <c:v>1.5890274152482009</c:v>
                </c:pt>
                <c:pt idx="2">
                  <c:v>1.7495827360461924</c:v>
                </c:pt>
                <c:pt idx="3">
                  <c:v>1.849344413879795</c:v>
                </c:pt>
                <c:pt idx="4">
                  <c:v>1.8667691322937525</c:v>
                </c:pt>
                <c:pt idx="5">
                  <c:v>1.8830458655637052</c:v>
                </c:pt>
                <c:pt idx="6">
                  <c:v>1.8939797094732735</c:v>
                </c:pt>
                <c:pt idx="7">
                  <c:v>1.9159935993017292</c:v>
                </c:pt>
                <c:pt idx="8">
                  <c:v>1.9275596459640374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E-417A-9769-7F4A32DE6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982200"/>
        <c:axId val="312982592"/>
        <c:axId val="0"/>
      </c:bar3DChart>
      <c:catAx>
        <c:axId val="312982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crossAx val="312982592"/>
        <c:crosses val="autoZero"/>
        <c:auto val="1"/>
        <c:lblAlgn val="ctr"/>
        <c:lblOffset val="100"/>
        <c:noMultiLvlLbl val="0"/>
      </c:catAx>
      <c:valAx>
        <c:axId val="312982592"/>
        <c:scaling>
          <c:orientation val="minMax"/>
          <c:max val="3"/>
          <c:min val="0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312982200"/>
        <c:crosses val="autoZero"/>
        <c:crossBetween val="between"/>
        <c:majorUnit val="1"/>
        <c:minorUnit val="4.0000000000000008E-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6350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47482978905119494"/>
          <c:y val="6.2767021682835267E-2"/>
          <c:w val="0.50020248101588749"/>
          <c:h val="0.86737456350988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E-417A-9769-7F4A32DE62AA}"/>
              </c:ext>
            </c:extLst>
          </c:dPt>
          <c:dPt>
            <c:idx val="1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6CE-417A-9769-7F4A32DE62AA}"/>
              </c:ext>
            </c:extLst>
          </c:dPt>
          <c:dPt>
            <c:idx val="2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CE-417A-9769-7F4A32DE62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6CE-417A-9769-7F4A32DE62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6CE-417A-9769-7F4A32DE62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CE-417A-9769-7F4A32DE62A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B2F-4DC0-BC81-824C95B9BA7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6CE-417A-9769-7F4A32DE62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CE-417A-9769-7F4A32DE62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CE-417A-9769-7F4A32DE62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CE-417A-9769-7F4A32DE62A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CE-417A-9769-7F4A32DE62A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6CE-417A-9769-7F4A32DE62A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6CE-417A-9769-7F4A32DE62A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6CE-417A-9769-7F4A32DE62AA}"/>
              </c:ext>
            </c:extLst>
          </c:dPt>
          <c:dLbls>
            <c:dLbl>
              <c:idx val="0"/>
              <c:layout>
                <c:manualLayout>
                  <c:x val="7.4966071292127843E-3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96607129212996E-3"/>
                  <c:y val="-4.931049752544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087154027237569E-3"/>
                  <c:y val="-4.931049752544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2321342157829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1351475439244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3215206977999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961859794266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B2F-4DC0-BC81-824C95B9BA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21482329481398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2519863248976306E-3"/>
                  <c:y val="-2.4655248762724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346575499318231E-3"/>
                  <c:y val="-2.4655248762724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1732877496580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6CE-417A-9769-7F4A32DE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U. Maintain the Kerr-McGee Center</c:v>
                </c:pt>
                <c:pt idx="1">
                  <c:v>BB. Maintain the current number of police officers</c:v>
                </c:pt>
                <c:pt idx="2">
                  <c:v>V. Maintain neighborhood services, including graffiti removal and vandalism prevention</c:v>
                </c:pt>
                <c:pt idx="3">
                  <c:v>D. Attract and retain high quality firefighters</c:v>
                </c:pt>
                <c:pt idx="4">
                  <c:v>C. Maintain emergency medical response</c:v>
                </c:pt>
                <c:pt idx="5">
                  <c:v>F. Ensure local control of firefighting services</c:v>
                </c:pt>
                <c:pt idx="6">
                  <c:v>A. Maintain Ridgecrest fire protection services</c:v>
                </c:pt>
                <c:pt idx="7">
                  <c:v>E. Maintain the current emergency response times</c:v>
                </c:pt>
                <c:pt idx="8">
                  <c:v>B. Keep both Ridgecrest fire stations open full-time</c:v>
                </c:pt>
                <c:pt idx="9">
                  <c:v>N. Maintain 9-1-1 emergency response times</c:v>
                </c:pt>
              </c:strCache>
            </c:strRef>
          </c:cat>
          <c:val>
            <c:numRef>
              <c:f>Sheet1!$B$2:$B$11</c:f>
              <c:numCache>
                <c:formatCode>###0.00</c:formatCode>
                <c:ptCount val="10"/>
                <c:pt idx="0">
                  <c:v>0.88795097581693916</c:v>
                </c:pt>
                <c:pt idx="1">
                  <c:v>0.9112037312246053</c:v>
                </c:pt>
                <c:pt idx="2">
                  <c:v>0.98270525195496461</c:v>
                </c:pt>
                <c:pt idx="3">
                  <c:v>1.0918158312181505</c:v>
                </c:pt>
                <c:pt idx="4">
                  <c:v>1.120098875123682</c:v>
                </c:pt>
                <c:pt idx="5">
                  <c:v>1.1255785013551174</c:v>
                </c:pt>
                <c:pt idx="6">
                  <c:v>1.1782428918180559</c:v>
                </c:pt>
                <c:pt idx="7">
                  <c:v>1.2343071110706829</c:v>
                </c:pt>
                <c:pt idx="8">
                  <c:v>1.2357278789251918</c:v>
                </c:pt>
                <c:pt idx="9">
                  <c:v>1.2368761118562182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E-417A-9769-7F4A32DE6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984552"/>
        <c:axId val="312984944"/>
        <c:axId val="0"/>
      </c:bar3DChart>
      <c:catAx>
        <c:axId val="312984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crossAx val="312984944"/>
        <c:crosses val="autoZero"/>
        <c:auto val="1"/>
        <c:lblAlgn val="ctr"/>
        <c:lblOffset val="100"/>
        <c:noMultiLvlLbl val="0"/>
      </c:catAx>
      <c:valAx>
        <c:axId val="312984944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312984552"/>
        <c:crosses val="autoZero"/>
        <c:crossBetween val="between"/>
        <c:majorUnit val="1"/>
        <c:minorUnit val="4.0000000000000008E-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6350"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47482978905119494"/>
          <c:y val="6.2767021682835267E-2"/>
          <c:w val="0.50020248101588749"/>
          <c:h val="0.86737456350988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CE-417A-9769-7F4A32DE62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6CE-417A-9769-7F4A32DE62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CE-417A-9769-7F4A32DE62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6CE-417A-9769-7F4A32DE62AA}"/>
              </c:ext>
            </c:extLst>
          </c:dPt>
          <c:dPt>
            <c:idx val="4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CE-417A-9769-7F4A32DE62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CE-417A-9769-7F4A32DE62AA}"/>
              </c:ext>
            </c:extLst>
          </c:dPt>
          <c:dPt>
            <c:idx val="6"/>
            <c:invertIfNegative val="0"/>
            <c:bubble3D val="0"/>
            <c:spPr>
              <a:solidFill>
                <a:srgbClr val="15664A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B2F-4DC0-BC81-824C95B9BA7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6CE-417A-9769-7F4A32DE62AA}"/>
              </c:ext>
            </c:extLst>
          </c:dPt>
          <c:dPt>
            <c:idx val="8"/>
            <c:invertIfNegative val="0"/>
            <c:bubble3D val="0"/>
            <c:spPr>
              <a:solidFill>
                <a:srgbClr val="09144F"/>
              </a:solidFill>
              <a:ln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CE-417A-9769-7F4A32DE62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CE-417A-9769-7F4A32DE62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CE-417A-9769-7F4A32DE62A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CE-417A-9769-7F4A32DE62A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6CE-417A-9769-7F4A32DE62A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6CE-417A-9769-7F4A32DE62A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6CE-417A-9769-7F4A32DE62AA}"/>
              </c:ext>
            </c:extLst>
          </c:dPt>
          <c:dLbls>
            <c:dLbl>
              <c:idx val="0"/>
              <c:layout>
                <c:manualLayout>
                  <c:x val="7.4966071292128901E-3"/>
                  <c:y val="-2.4655248762725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525904068169266E-3"/>
                  <c:y val="-2.4655248762723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087154027237569E-3"/>
                  <c:y val="-4.931049752544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7919669918233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1351475439244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3215206977999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961859794266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B2F-4DC0-BC81-824C95B9BA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21482329481398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2519863248976306E-3"/>
                  <c:y val="-2.4655248762724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6CE-417A-9769-7F4A32DE62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346575499318231E-3"/>
                  <c:y val="-2.4655248762724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6CE-417A-9769-7F4A32DE62A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1732877496580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6CE-417A-9769-7F4A32DE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O. Maintain anti-drug and gang-prevention programs</c:v>
                </c:pt>
                <c:pt idx="1">
                  <c:v>J. Provide more walking and hiking trails</c:v>
                </c:pt>
                <c:pt idx="2">
                  <c:v>G. Maintain City parks and playgrounds</c:v>
                </c:pt>
                <c:pt idx="3">
                  <c:v>I. Maintain the senior center</c:v>
                </c:pt>
                <c:pt idx="4">
                  <c:v>Z. Provide lighting on sports fields for evening use</c:v>
                </c:pt>
                <c:pt idx="5">
                  <c:v>L. Maintain neighborhood police patrols</c:v>
                </c:pt>
                <c:pt idx="6">
                  <c:v>T. Maintain existing sports fields</c:v>
                </c:pt>
                <c:pt idx="7">
                  <c:v>M. Maintain crime prevention and investigation programs</c:v>
                </c:pt>
                <c:pt idx="8">
                  <c:v>AA.  Maintain the school resource officer program to keep police officers on school campuses to reduce gangs and drugs in our schools</c:v>
                </c:pt>
              </c:strCache>
            </c:strRef>
          </c:cat>
          <c:val>
            <c:numRef>
              <c:f>Sheet1!$B$2:$B$10</c:f>
              <c:numCache>
                <c:formatCode>###0.00</c:formatCode>
                <c:ptCount val="9"/>
                <c:pt idx="0">
                  <c:v>0.57345109538584071</c:v>
                </c:pt>
                <c:pt idx="1">
                  <c:v>0.63872324472802644</c:v>
                </c:pt>
                <c:pt idx="2">
                  <c:v>0.66069001670266569</c:v>
                </c:pt>
                <c:pt idx="3">
                  <c:v>0.66429172620330301</c:v>
                </c:pt>
                <c:pt idx="4">
                  <c:v>0.73142628491084438</c:v>
                </c:pt>
                <c:pt idx="5">
                  <c:v>0.73424961114422249</c:v>
                </c:pt>
                <c:pt idx="6">
                  <c:v>0.75247849461604355</c:v>
                </c:pt>
                <c:pt idx="7">
                  <c:v>0.83365702667309527</c:v>
                </c:pt>
                <c:pt idx="8">
                  <c:v>0.8653154809081044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E-417A-9769-7F4A32DE6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260440"/>
        <c:axId val="175260832"/>
        <c:axId val="0"/>
      </c:bar3DChart>
      <c:catAx>
        <c:axId val="175260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crossAx val="175260832"/>
        <c:crosses val="autoZero"/>
        <c:auto val="1"/>
        <c:lblAlgn val="ctr"/>
        <c:lblOffset val="100"/>
        <c:noMultiLvlLbl val="0"/>
      </c:catAx>
      <c:valAx>
        <c:axId val="175260832"/>
        <c:scaling>
          <c:orientation val="minMax"/>
          <c:max val="2"/>
          <c:min val="-2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175260440"/>
        <c:crosses val="autoZero"/>
        <c:crossBetween val="between"/>
        <c:majorUnit val="1"/>
        <c:minorUnit val="4.0000000000000008E-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9"/>
            <a:ext cx="3064817" cy="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t" anchorCtr="0" compatLnSpc="1">
            <a:prstTxWarp prst="textNoShape">
              <a:avLst/>
            </a:prstTxWarp>
          </a:bodyPr>
          <a:lstStyle>
            <a:lvl1pPr defTabSz="92549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687" y="19"/>
            <a:ext cx="3064817" cy="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t" anchorCtr="0" compatLnSpc="1">
            <a:prstTxWarp prst="textNoShape">
              <a:avLst/>
            </a:prstTxWarp>
          </a:bodyPr>
          <a:lstStyle>
            <a:lvl1pPr algn="r" defTabSz="92549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8892498"/>
            <a:ext cx="3064817" cy="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b" anchorCtr="0" compatLnSpc="1">
            <a:prstTxWarp prst="textNoShape">
              <a:avLst/>
            </a:prstTxWarp>
          </a:bodyPr>
          <a:lstStyle>
            <a:lvl1pPr defTabSz="925495" eaLnBrk="0" hangingPunct="0">
              <a:defRPr sz="11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687" y="8892498"/>
            <a:ext cx="3064817" cy="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b" anchorCtr="0" compatLnSpc="1">
            <a:prstTxWarp prst="textNoShape">
              <a:avLst/>
            </a:prstTxWarp>
          </a:bodyPr>
          <a:lstStyle>
            <a:lvl1pPr algn="r" defTabSz="925495" eaLnBrk="0" hangingPunct="0">
              <a:defRPr sz="1100" b="0">
                <a:latin typeface="Times" pitchFamily="18" charset="0"/>
              </a:defRPr>
            </a:lvl1pPr>
          </a:lstStyle>
          <a:p>
            <a:fld id="{1D160CE8-B3B2-4367-9877-DD003BD5AA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1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9" name="Rectangle 205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45309" y="4183890"/>
            <a:ext cx="6085104" cy="449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4" tIns="45414" rIns="90844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Headline – 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08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6563" y="985838"/>
            <a:ext cx="4133850" cy="310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6976" y="8824396"/>
            <a:ext cx="3066353" cy="30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b" anchorCtr="0" compatLnSpc="1">
            <a:prstTxWarp prst="textNoShape">
              <a:avLst/>
            </a:prstTxWarp>
          </a:bodyPr>
          <a:lstStyle>
            <a:lvl1pPr algn="r" defTabSz="925495" eaLnBrk="0" hangingPunct="0">
              <a:lnSpc>
                <a:spcPct val="85000"/>
              </a:lnSpc>
              <a:defRPr sz="800" b="0" i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2192" y="599035"/>
            <a:ext cx="6151130" cy="3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8" tIns="46285" rIns="92568" bIns="46285" numCol="1" anchor="t" anchorCtr="0" compatLnSpc="1">
            <a:prstTxWarp prst="textNoShape">
              <a:avLst/>
            </a:prstTxWarp>
          </a:bodyPr>
          <a:lstStyle>
            <a:lvl1pPr defTabSz="925495" eaLnBrk="0" hangingPunct="0">
              <a:defRPr sz="1100" b="0">
                <a:solidFill>
                  <a:srgbClr val="527080"/>
                </a:solidFill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4575" name="Line 2063"/>
          <p:cNvSpPr>
            <a:spLocks noChangeShapeType="1"/>
          </p:cNvSpPr>
          <p:nvPr/>
        </p:nvSpPr>
        <p:spPr bwMode="auto">
          <a:xfrm>
            <a:off x="538963" y="8777944"/>
            <a:ext cx="5997581" cy="0"/>
          </a:xfrm>
          <a:prstGeom prst="line">
            <a:avLst/>
          </a:prstGeom>
          <a:noFill/>
          <a:ln w="9525">
            <a:solidFill>
              <a:srgbClr val="527080"/>
            </a:solidFill>
            <a:round/>
            <a:headEnd/>
            <a:tailEnd/>
          </a:ln>
          <a:effectLst/>
        </p:spPr>
        <p:txBody>
          <a:bodyPr lIns="88228" tIns="44112" rIns="88228" bIns="44112"/>
          <a:lstStyle/>
          <a:p>
            <a:pPr algn="ctr"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94579" name="Line 2067"/>
          <p:cNvSpPr>
            <a:spLocks noChangeShapeType="1"/>
          </p:cNvSpPr>
          <p:nvPr/>
        </p:nvSpPr>
        <p:spPr bwMode="auto">
          <a:xfrm>
            <a:off x="537435" y="838943"/>
            <a:ext cx="6000653" cy="0"/>
          </a:xfrm>
          <a:prstGeom prst="line">
            <a:avLst/>
          </a:prstGeom>
          <a:noFill/>
          <a:ln w="9525">
            <a:solidFill>
              <a:srgbClr val="527080"/>
            </a:solidFill>
            <a:round/>
            <a:headEnd/>
            <a:tailEnd/>
          </a:ln>
          <a:effectLst/>
        </p:spPr>
        <p:txBody>
          <a:bodyPr lIns="88228" tIns="44112" rIns="88228" bIns="44112"/>
          <a:lstStyle/>
          <a:p>
            <a:pPr algn="ctr" eaLnBrk="0" hangingPunct="0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425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lnSpc>
        <a:spcPct val="105000"/>
      </a:lnSpc>
      <a:spcBef>
        <a:spcPct val="40000"/>
      </a:spcBef>
      <a:spcAft>
        <a:spcPct val="0"/>
      </a:spcAft>
      <a:defRPr sz="1100" kern="1200">
        <a:solidFill>
          <a:srgbClr val="527080"/>
        </a:solidFill>
        <a:latin typeface="Arial" charset="0"/>
        <a:ea typeface="+mn-ea"/>
        <a:cs typeface="+mn-cs"/>
      </a:defRPr>
    </a:lvl1pPr>
    <a:lvl2pPr marL="857250" algn="l" rtl="0" eaLnBrk="0" fontAlgn="base" hangingPunct="0">
      <a:lnSpc>
        <a:spcPct val="105000"/>
      </a:lnSpc>
      <a:spcBef>
        <a:spcPct val="40000"/>
      </a:spcBef>
      <a:spcAft>
        <a:spcPct val="0"/>
      </a:spcAft>
      <a:buClr>
        <a:srgbClr val="527080"/>
      </a:buClr>
      <a:buFont typeface="Wingdings" pitchFamily="2" charset="2"/>
      <a:defRPr sz="900" u="sng" kern="1200">
        <a:solidFill>
          <a:schemeClr val="tx1"/>
        </a:solidFill>
        <a:latin typeface="Arial" charset="0"/>
        <a:ea typeface="+mn-ea"/>
        <a:cs typeface="+mn-cs"/>
      </a:defRPr>
    </a:lvl2pPr>
    <a:lvl3pPr marL="1200150" algn="l" rtl="0" eaLnBrk="0" fontAlgn="base" hangingPunct="0">
      <a:lnSpc>
        <a:spcPct val="105000"/>
      </a:lnSpc>
      <a:spcBef>
        <a:spcPct val="40000"/>
      </a:spcBef>
      <a:spcAft>
        <a:spcPct val="0"/>
      </a:spcAft>
      <a:buClr>
        <a:srgbClr val="527080"/>
      </a:buClr>
      <a:buFont typeface="Wingdings" pitchFamily="2" charset="2"/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05000"/>
      </a:lnSpc>
      <a:spcBef>
        <a:spcPct val="40000"/>
      </a:spcBef>
      <a:spcAft>
        <a:spcPct val="0"/>
      </a:spcAft>
      <a:buClr>
        <a:srgbClr val="527080"/>
      </a:buClr>
      <a:buFont typeface="Wingdings" pitchFamily="2" charset="2"/>
      <a:buChar char="Ø"/>
      <a:defRPr sz="900" kern="1200">
        <a:solidFill>
          <a:srgbClr val="527080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527080"/>
      </a:buClr>
      <a:buFont typeface="Wingdings" pitchFamily="2" charset="2"/>
      <a:buChar char="Ø"/>
      <a:defRPr sz="1100" kern="1200">
        <a:solidFill>
          <a:srgbClr val="527080"/>
        </a:solidFill>
        <a:latin typeface="Frutiger 47LightC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663700" y="974725"/>
            <a:ext cx="4084638" cy="3063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6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  <a:lvl2pPr marL="736489" indent="-283267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2pPr>
            <a:lvl3pPr marL="1133063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3pPr>
            <a:lvl4pPr marL="1586283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4pPr>
            <a:lvl5pPr marL="2039512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5pPr>
            <a:lvl6pPr marL="2492732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6pPr>
            <a:lvl7pPr marL="2945954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7pPr>
            <a:lvl8pPr marL="3399183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8pPr>
            <a:lvl9pPr marL="3852404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Godbe Research – Page </a:t>
            </a:r>
            <a:fld id="{4A0B3B34-D063-481F-A430-5A34A9AE5D8B}" type="slidenum">
              <a:rPr lang="en-US" sz="900">
                <a:solidFill>
                  <a:srgbClr val="000000"/>
                </a:solidFill>
                <a:latin typeface="Arial" charset="0"/>
              </a:rPr>
              <a:pPr>
                <a:buClr>
                  <a:srgbClr val="1F497D"/>
                </a:buClr>
              </a:pPr>
              <a:t>12</a:t>
            </a:fld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>
              <a:buClr>
                <a:srgbClr val="1F497D"/>
              </a:buClr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July 2009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  <a:lvl2pPr marL="736489" indent="-283267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2pPr>
            <a:lvl3pPr marL="1133063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3pPr>
            <a:lvl4pPr marL="1586283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4pPr>
            <a:lvl5pPr marL="2039512" indent="-226612" defTabSz="922185">
              <a:defRPr sz="1000">
                <a:solidFill>
                  <a:schemeClr val="tx1"/>
                </a:solidFill>
                <a:latin typeface="Arial Narrow" pitchFamily="34" charset="0"/>
              </a:defRPr>
            </a:lvl5pPr>
            <a:lvl6pPr marL="2492732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6pPr>
            <a:lvl7pPr marL="2945954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7pPr>
            <a:lvl8pPr marL="3399183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8pPr>
            <a:lvl9pPr marL="3852404" indent="-226612" defTabSz="9221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Monotype Sorts" pitchFamily="2" charset="2"/>
              <a:defRPr sz="1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1200">
                <a:solidFill>
                  <a:srgbClr val="000000"/>
                </a:solidFill>
                <a:latin typeface="Times" charset="0"/>
              </a:rPr>
              <a:t>Town of West Contra Costa: Parcel Tax Feasibility Survey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7514" y="936721"/>
            <a:ext cx="5983496" cy="7631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1825" lvl="1">
              <a:tabLst>
                <a:tab pos="5564584" algn="r"/>
              </a:tabLs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5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6875" y="979488"/>
            <a:ext cx="4097338" cy="30734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057" y="4146785"/>
            <a:ext cx="6148258" cy="4570200"/>
          </a:xfrm>
        </p:spPr>
        <p:txBody>
          <a:bodyPr/>
          <a:lstStyle/>
          <a:p>
            <a:pPr lvl="1" eaLnBrk="1" hangingPunct="1"/>
            <a:endParaRPr lang="en-US" sz="11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89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2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4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graph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486400"/>
            <a:ext cx="56388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06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1800" y="5105400"/>
            <a:ext cx="5638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8" descr="new graphic">
            <a:extLst>
              <a:ext uri="{FF2B5EF4-FFF2-40B4-BE49-F238E27FC236}">
                <a16:creationId xmlns="" xmlns:a16="http://schemas.microsoft.com/office/drawing/2014/main" id="{1F8CB888-F63D-4B51-BDC7-707B14B881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5535"/>
          <a:stretch/>
        </p:blipFill>
        <p:spPr bwMode="auto">
          <a:xfrm>
            <a:off x="4624" y="6560421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4800"/>
            <a:ext cx="6629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3058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4800"/>
            <a:ext cx="6629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3058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4800"/>
            <a:ext cx="6629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4800"/>
            <a:ext cx="6629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76700"/>
            <a:ext cx="40767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-925033" y="1616149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 Bann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3048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5317" name="Rectangle 5"/>
          <p:cNvSpPr>
            <a:spLocks noChangeArrowheads="1"/>
          </p:cNvSpPr>
          <p:nvPr/>
        </p:nvSpPr>
        <p:spPr bwMode="auto">
          <a:xfrm>
            <a:off x="1618415" y="255915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" pitchFamily="18" charset="0"/>
            </a:endParaRP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8452785" y="6499854"/>
            <a:ext cx="69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Page </a:t>
            </a:r>
            <a:fld id="{F7C6399F-BACB-4101-A834-F7698C921EE9}" type="slidenum">
              <a:rPr lang="en-US" sz="900" b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9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r" eaLnBrk="0" hangingPunct="0">
              <a:defRPr/>
            </a:pPr>
            <a:r>
              <a:rPr lang="en-US" sz="900" b="0" baseline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May 2021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149723"/>
            <a:ext cx="9144000" cy="570827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12" r:id="rId2"/>
    <p:sldLayoutId id="2147484111" r:id="rId3"/>
    <p:sldLayoutId id="2147484110" r:id="rId4"/>
    <p:sldLayoutId id="2147484109" r:id="rId5"/>
    <p:sldLayoutId id="2147484108" r:id="rId6"/>
    <p:sldLayoutId id="2147484107" r:id="rId7"/>
    <p:sldLayoutId id="2147484106" r:id="rId8"/>
    <p:sldLayoutId id="2147484105" r:id="rId9"/>
    <p:sldLayoutId id="2147484104" r:id="rId10"/>
    <p:sldLayoutId id="2147484102" r:id="rId11"/>
    <p:sldLayoutId id="2147484101" r:id="rId12"/>
    <p:sldLayoutId id="2147484100" r:id="rId13"/>
    <p:sldLayoutId id="214748409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E87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Helvetic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4426" y="4003351"/>
            <a:ext cx="6759575" cy="2514600"/>
          </a:xfrm>
        </p:spPr>
        <p:txBody>
          <a:bodyPr/>
          <a:lstStyle/>
          <a:p>
            <a:pPr>
              <a:spcBef>
                <a:spcPct val="125000"/>
              </a:spcBef>
              <a:spcAft>
                <a:spcPct val="10000"/>
              </a:spcAft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sz="2400" b="0" dirty="0">
                <a:latin typeface="+mn-lt"/>
              </a:rPr>
              <a:t>City of Ridgecrest:</a:t>
            </a:r>
            <a:br>
              <a:rPr lang="en-US" sz="2400" b="0" dirty="0">
                <a:latin typeface="+mn-lt"/>
              </a:rPr>
            </a:br>
            <a:r>
              <a:rPr lang="en-US" sz="1800" b="0" dirty="0"/>
              <a:t>2021 Community Satisfaction and Priorities Survey</a:t>
            </a:r>
            <a:br>
              <a:rPr lang="en-US" sz="1800" b="0" dirty="0"/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42275835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Satisfaction With City Services I</a:t>
            </a:r>
            <a:endParaRPr lang="en-US" sz="2400" b="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547" y="6461251"/>
            <a:ext cx="827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Note: The above rating questions have been abbreviated for charting purposes, and responses were recoded to calculate mean scores: </a:t>
            </a:r>
          </a:p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“Very Satisfied” = +2, “Very Satisfied” = +1, “Somewhat Dissatisfied” = -2, and “Very Dissatisfied” = -1.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82460490"/>
              </p:ext>
            </p:extLst>
          </p:nvPr>
        </p:nvGraphicFramePr>
        <p:xfrm>
          <a:off x="145889" y="1032376"/>
          <a:ext cx="8794912" cy="51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18545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Very Satisfied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 rot="5400000">
            <a:off x="8649903" y="2866348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918061-82D4-45D6-9955-E709B9DEA5AF}"/>
              </a:ext>
            </a:extLst>
          </p:cNvPr>
          <p:cNvSpPr txBox="1"/>
          <p:nvPr/>
        </p:nvSpPr>
        <p:spPr>
          <a:xfrm>
            <a:off x="8318528" y="155994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73.3%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1356EFD-1D78-44CB-AE2C-8ABDB4077154}"/>
              </a:ext>
            </a:extLst>
          </p:cNvPr>
          <p:cNvSpPr/>
          <p:nvPr/>
        </p:nvSpPr>
        <p:spPr bwMode="auto">
          <a:xfrm>
            <a:off x="8436863" y="1806391"/>
            <a:ext cx="269218" cy="2311591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0B1AD85D-E844-46A8-B7AA-3BB5F7D4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617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Satisfied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241D4F0A-1932-49B2-B684-A3BDB16C951E}"/>
              </a:ext>
            </a:extLst>
          </p:cNvPr>
          <p:cNvSpPr/>
          <p:nvPr/>
        </p:nvSpPr>
        <p:spPr bwMode="auto">
          <a:xfrm>
            <a:off x="8444316" y="4726515"/>
            <a:ext cx="269218" cy="712260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D80B43B-4D66-42C6-8EA2-AD331C86CED0}"/>
              </a:ext>
            </a:extLst>
          </p:cNvPr>
          <p:cNvSpPr txBox="1"/>
          <p:nvPr/>
        </p:nvSpPr>
        <p:spPr>
          <a:xfrm>
            <a:off x="8308921" y="540466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68.7%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8C5C4E4-335C-4C30-B28D-086DFC37C01F}"/>
              </a:ext>
            </a:extLst>
          </p:cNvPr>
          <p:cNvCxnSpPr/>
          <p:nvPr/>
        </p:nvCxnSpPr>
        <p:spPr bwMode="auto">
          <a:xfrm>
            <a:off x="224744" y="4513818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00F2515E-5BC2-4C64-9F22-0FFBF0E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39" y="5976299"/>
            <a:ext cx="117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Very Dissatisfied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EDF988C-A163-4052-B2A3-9773D923958B}"/>
              </a:ext>
            </a:extLst>
          </p:cNvPr>
          <p:cNvSpPr txBox="1"/>
          <p:nvPr/>
        </p:nvSpPr>
        <p:spPr>
          <a:xfrm>
            <a:off x="8308921" y="454529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68.7%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53C5BF11-E320-480F-81C8-61A98A71D245}"/>
              </a:ext>
            </a:extLst>
          </p:cNvPr>
          <p:cNvSpPr txBox="1"/>
          <p:nvPr/>
        </p:nvSpPr>
        <p:spPr>
          <a:xfrm rot="5400000">
            <a:off x="8649901" y="4981492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584D751-6FC1-431A-992D-2B846CB34A6E}"/>
              </a:ext>
            </a:extLst>
          </p:cNvPr>
          <p:cNvSpPr txBox="1"/>
          <p:nvPr/>
        </p:nvSpPr>
        <p:spPr>
          <a:xfrm>
            <a:off x="8321741" y="412901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55.3%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F57D2549-E357-43D0-8D8A-5514ACEA76EA}"/>
              </a:ext>
            </a:extLst>
          </p:cNvPr>
          <p:cNvSpPr txBox="1"/>
          <p:nvPr/>
        </p:nvSpPr>
        <p:spPr>
          <a:xfrm>
            <a:off x="2309224" y="596724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15664A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C</a:t>
            </a:r>
          </a:p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09144F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D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="" xmlns:a16="http://schemas.microsoft.com/office/drawing/2014/main" id="{B6186F29-9285-4F02-ADCE-E0DF32F7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283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Dissatisfied</a:t>
            </a:r>
          </a:p>
        </p:txBody>
      </p:sp>
    </p:spTree>
    <p:extLst>
      <p:ext uri="{BB962C8B-B14F-4D97-AF65-F5344CB8AC3E}">
        <p14:creationId xmlns:p14="http://schemas.microsoft.com/office/powerpoint/2010/main" val="30444886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Satisfaction With City Services II</a:t>
            </a:r>
            <a:endParaRPr lang="en-US" sz="2400" b="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547" y="6461251"/>
            <a:ext cx="827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Note: The above rating questions have been abbreviated for charting purposes, and responses were recoded to calculate mean scores: </a:t>
            </a:r>
          </a:p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“Very Satisfied” = +2, “Very Satisfied” = +1, “Somewhat Dissatisfied” = -2, and “Very Dissatisfied” = -1.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96304972"/>
              </p:ext>
            </p:extLst>
          </p:nvPr>
        </p:nvGraphicFramePr>
        <p:xfrm>
          <a:off x="145889" y="1032376"/>
          <a:ext cx="8794912" cy="51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43709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Very Satisfied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 rot="5400000">
            <a:off x="8439911" y="1799991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2 cont’d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918061-82D4-45D6-9955-E709B9DEA5AF}"/>
              </a:ext>
            </a:extLst>
          </p:cNvPr>
          <p:cNvSpPr txBox="1"/>
          <p:nvPr/>
        </p:nvSpPr>
        <p:spPr>
          <a:xfrm>
            <a:off x="8318528" y="160121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56.4%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1356EFD-1D78-44CB-AE2C-8ABDB4077154}"/>
              </a:ext>
            </a:extLst>
          </p:cNvPr>
          <p:cNvSpPr/>
          <p:nvPr/>
        </p:nvSpPr>
        <p:spPr bwMode="auto">
          <a:xfrm>
            <a:off x="8436863" y="1813679"/>
            <a:ext cx="269218" cy="217425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0B1AD85D-E844-46A8-B7AA-3BB5F7D4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915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Satisfied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241D4F0A-1932-49B2-B684-A3BDB16C951E}"/>
              </a:ext>
            </a:extLst>
          </p:cNvPr>
          <p:cNvSpPr/>
          <p:nvPr/>
        </p:nvSpPr>
        <p:spPr bwMode="auto">
          <a:xfrm>
            <a:off x="8444316" y="2791000"/>
            <a:ext cx="269218" cy="2594617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D80B43B-4D66-42C6-8EA2-AD331C86CED0}"/>
              </a:ext>
            </a:extLst>
          </p:cNvPr>
          <p:cNvSpPr txBox="1"/>
          <p:nvPr/>
        </p:nvSpPr>
        <p:spPr>
          <a:xfrm>
            <a:off x="8308921" y="53856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52.8%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8C5C4E4-335C-4C30-B28D-086DFC37C01F}"/>
              </a:ext>
            </a:extLst>
          </p:cNvPr>
          <p:cNvCxnSpPr/>
          <p:nvPr/>
        </p:nvCxnSpPr>
        <p:spPr bwMode="auto">
          <a:xfrm>
            <a:off x="224744" y="2476961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00F2515E-5BC2-4C64-9F22-0FFBF0E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090" y="5976300"/>
            <a:ext cx="117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Very Dissatisfied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EDF988C-A163-4052-B2A3-9773D923958B}"/>
              </a:ext>
            </a:extLst>
          </p:cNvPr>
          <p:cNvSpPr txBox="1"/>
          <p:nvPr/>
        </p:nvSpPr>
        <p:spPr>
          <a:xfrm>
            <a:off x="8308921" y="206562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62.6%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53C5BF11-E320-480F-81C8-61A98A71D245}"/>
              </a:ext>
            </a:extLst>
          </p:cNvPr>
          <p:cNvSpPr txBox="1"/>
          <p:nvPr/>
        </p:nvSpPr>
        <p:spPr>
          <a:xfrm rot="5400000">
            <a:off x="8649901" y="3994067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584D751-6FC1-431A-992D-2B846CB34A6E}"/>
              </a:ext>
            </a:extLst>
          </p:cNvPr>
          <p:cNvSpPr txBox="1"/>
          <p:nvPr/>
        </p:nvSpPr>
        <p:spPr>
          <a:xfrm>
            <a:off x="8321741" y="89051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85.4%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F57D2549-E357-43D0-8D8A-5514ACEA76EA}"/>
              </a:ext>
            </a:extLst>
          </p:cNvPr>
          <p:cNvSpPr txBox="1"/>
          <p:nvPr/>
        </p:nvSpPr>
        <p:spPr>
          <a:xfrm>
            <a:off x="2309224" y="596724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15664A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C</a:t>
            </a:r>
          </a:p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09144F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D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="" xmlns:a16="http://schemas.microsoft.com/office/drawing/2014/main" id="{B6186F29-9285-4F02-ADCE-E0DF32F7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052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Dissatisfied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6596A5C-7472-4176-8395-2A05A66E59FF}"/>
              </a:ext>
            </a:extLst>
          </p:cNvPr>
          <p:cNvSpPr txBox="1"/>
          <p:nvPr/>
        </p:nvSpPr>
        <p:spPr>
          <a:xfrm>
            <a:off x="8308921" y="254982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65.0%</a:t>
            </a:r>
          </a:p>
        </p:txBody>
      </p:sp>
    </p:spTree>
    <p:extLst>
      <p:ext uri="{BB962C8B-B14F-4D97-AF65-F5344CB8AC3E}">
        <p14:creationId xmlns:p14="http://schemas.microsoft.com/office/powerpoint/2010/main" val="23396537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9677" y="4048125"/>
            <a:ext cx="3159125" cy="2514600"/>
          </a:xfrm>
        </p:spPr>
        <p:txBody>
          <a:bodyPr/>
          <a:lstStyle/>
          <a:p>
            <a:r>
              <a:rPr lang="en-US" sz="1400" dirty="0"/>
              <a:t>www.godberesearch.com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1000" u="sng" dirty="0">
                <a:latin typeface="+mn-lt"/>
              </a:rPr>
              <a:t>California and Corporate Offices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fr-FR" sz="1000" dirty="0"/>
              <a:t>1220 Howard Avenue, Suite 250</a:t>
            </a:r>
            <a:r>
              <a:rPr lang="fr-FR" sz="1000" dirty="0">
                <a:latin typeface="+mn-lt"/>
              </a:rPr>
              <a:t/>
            </a:r>
            <a:br>
              <a:rPr lang="fr-FR" sz="1000" dirty="0">
                <a:latin typeface="+mn-lt"/>
              </a:rPr>
            </a:br>
            <a:r>
              <a:rPr lang="en-US" sz="1000" dirty="0">
                <a:latin typeface="+mn-lt"/>
              </a:rPr>
              <a:t>Burlingame, CA 94010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u="sng" dirty="0">
                <a:solidFill>
                  <a:schemeClr val="tx2"/>
                </a:solidFill>
              </a:rPr>
              <a:t/>
            </a:r>
            <a:br>
              <a:rPr lang="en-US" sz="1000" u="sng" dirty="0">
                <a:solidFill>
                  <a:schemeClr val="tx2"/>
                </a:solidFill>
              </a:rPr>
            </a:br>
            <a:r>
              <a:rPr lang="en-US" sz="1000" u="sng" dirty="0">
                <a:solidFill>
                  <a:schemeClr val="tx2"/>
                </a:solidFill>
              </a:rPr>
              <a:t>Nevada Office</a:t>
            </a:r>
            <a:r>
              <a:rPr lang="en-US" sz="1000" dirty="0">
                <a:solidFill>
                  <a:schemeClr val="tx2"/>
                </a:solidFill>
              </a:rPr>
              <a:t/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59 </a:t>
            </a:r>
            <a:r>
              <a:rPr lang="en-US" sz="1000" dirty="0" err="1">
                <a:solidFill>
                  <a:schemeClr val="tx2"/>
                </a:solidFill>
              </a:rPr>
              <a:t>Damonte</a:t>
            </a:r>
            <a:r>
              <a:rPr lang="en-US" sz="1000" dirty="0">
                <a:solidFill>
                  <a:schemeClr val="tx2"/>
                </a:solidFill>
              </a:rPr>
              <a:t> Ranch Parkway, Suite B309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Reno, NV  89521</a:t>
            </a:r>
            <a:endParaRPr lang="en-US" alt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1318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Methodology Overview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2275" y="1344613"/>
            <a:ext cx="8462418" cy="4987925"/>
          </a:xfrm>
        </p:spPr>
        <p:txBody>
          <a:bodyPr/>
          <a:lstStyle/>
          <a:p>
            <a:pPr defTabSz="785813">
              <a:spcBef>
                <a:spcPts val="1800"/>
              </a:spcBef>
            </a:pPr>
            <a:r>
              <a:rPr lang="en-US" sz="1800" dirty="0"/>
              <a:t>Data Collection 		Landline (23), cell (64), text to online (401), and 				email to online (14) interviewing </a:t>
            </a:r>
          </a:p>
          <a:p>
            <a:pPr defTabSz="785813">
              <a:spcBef>
                <a:spcPts val="1800"/>
              </a:spcBef>
            </a:pPr>
            <a:r>
              <a:rPr lang="en-US" sz="1800" dirty="0"/>
              <a:t>Fielding Dates		April 23 through April 29, 2021</a:t>
            </a:r>
          </a:p>
          <a:p>
            <a:pPr defTabSz="785813">
              <a:spcBef>
                <a:spcPts val="1800"/>
              </a:spcBef>
            </a:pPr>
            <a:r>
              <a:rPr lang="en-US" sz="1800" dirty="0"/>
              <a:t>Interview Length		22 minutes</a:t>
            </a:r>
          </a:p>
          <a:p>
            <a:pPr defTabSz="785813">
              <a:spcBef>
                <a:spcPts val="1800"/>
              </a:spcBef>
            </a:pPr>
            <a:r>
              <a:rPr lang="en-US" sz="1800" dirty="0"/>
              <a:t>Sample Size 		502</a:t>
            </a:r>
          </a:p>
          <a:p>
            <a:pPr defTabSz="785813">
              <a:spcBef>
                <a:spcPts val="1800"/>
              </a:spcBef>
            </a:pPr>
            <a:r>
              <a:rPr lang="en-US" sz="1800" dirty="0"/>
              <a:t>Margin of Error		± 4.25%</a:t>
            </a:r>
          </a:p>
          <a:p>
            <a:pPr marL="0" indent="0" defTabSz="785813">
              <a:spcBef>
                <a:spcPts val="1800"/>
              </a:spcBef>
              <a:buNone/>
            </a:pPr>
            <a:r>
              <a:rPr lang="en-US" sz="1800" dirty="0"/>
              <a:t>			</a:t>
            </a:r>
            <a:br>
              <a:rPr lang="en-US" sz="1800" dirty="0"/>
            </a:br>
            <a:r>
              <a:rPr lang="en-US" sz="1800" dirty="0"/>
              <a:t>									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" y="6488668"/>
            <a:ext cx="5633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The data have been weighted to reflect the actual population characteristics of residents in the </a:t>
            </a:r>
            <a:br>
              <a:rPr lang="en-US" sz="900" b="0" dirty="0">
                <a:solidFill>
                  <a:schemeClr val="bg1"/>
                </a:solidFill>
              </a:rPr>
            </a:br>
            <a:r>
              <a:rPr lang="en-US" sz="900" b="0" dirty="0">
                <a:solidFill>
                  <a:schemeClr val="bg1"/>
                </a:solidFill>
              </a:rPr>
              <a:t>City of Ridgecrest in terms of their gender, age, and political party type.  </a:t>
            </a:r>
          </a:p>
        </p:txBody>
      </p:sp>
    </p:spTree>
    <p:extLst>
      <p:ext uri="{BB962C8B-B14F-4D97-AF65-F5344CB8AC3E}">
        <p14:creationId xmlns:p14="http://schemas.microsoft.com/office/powerpoint/2010/main" val="77249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5400" y="4068763"/>
            <a:ext cx="6578600" cy="2514600"/>
          </a:xfrm>
        </p:spPr>
        <p:txBody>
          <a:bodyPr/>
          <a:lstStyle/>
          <a:p>
            <a:pPr>
              <a:spcBef>
                <a:spcPct val="125000"/>
              </a:spcBef>
              <a:spcAft>
                <a:spcPct val="10000"/>
              </a:spcAft>
            </a:pPr>
            <a:r>
              <a:rPr lang="en-US" altLang="en-US" sz="2400" b="0" dirty="0"/>
              <a:t>Detailed Findings</a:t>
            </a:r>
          </a:p>
        </p:txBody>
      </p:sp>
    </p:spTree>
    <p:extLst>
      <p:ext uri="{BB962C8B-B14F-4D97-AF65-F5344CB8AC3E}">
        <p14:creationId xmlns:p14="http://schemas.microsoft.com/office/powerpoint/2010/main" val="8319037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05308283"/>
              </p:ext>
            </p:extLst>
          </p:nvPr>
        </p:nvGraphicFramePr>
        <p:xfrm>
          <a:off x="295551" y="914400"/>
          <a:ext cx="877732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Favorability Rating of How Local Governments are Addressing Coronavirus </a:t>
            </a: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664896" y="1763449"/>
            <a:ext cx="83869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</a:rPr>
              <a:t>58.8%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376816-F6D7-428B-8081-D5A0B30858DE}"/>
              </a:ext>
            </a:extLst>
          </p:cNvPr>
          <p:cNvSpPr txBox="1"/>
          <p:nvPr/>
        </p:nvSpPr>
        <p:spPr>
          <a:xfrm>
            <a:off x="2983666" y="3741892"/>
            <a:ext cx="83869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</a:rPr>
              <a:t>61.8%</a:t>
            </a:r>
          </a:p>
        </p:txBody>
      </p:sp>
    </p:spTree>
    <p:extLst>
      <p:ext uri="{BB962C8B-B14F-4D97-AF65-F5344CB8AC3E}">
        <p14:creationId xmlns:p14="http://schemas.microsoft.com/office/powerpoint/2010/main" val="2373995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Satisfaction Rating of </a:t>
            </a:r>
            <a:r>
              <a:rPr lang="en-US" sz="2400" b="0" dirty="0"/>
              <a:t>City’s Provision </a:t>
            </a:r>
            <a:br>
              <a:rPr lang="en-US" sz="2400" b="0" dirty="0"/>
            </a:br>
            <a:r>
              <a:rPr lang="en-US" sz="2400" b="0" dirty="0"/>
              <a:t>of Services</a:t>
            </a:r>
            <a:endParaRPr lang="en-US" sz="2000" b="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2929"/>
              </p:ext>
            </p:extLst>
          </p:nvPr>
        </p:nvGraphicFramePr>
        <p:xfrm>
          <a:off x="834770" y="1406212"/>
          <a:ext cx="7474460" cy="534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B44DCE-22AE-4978-A920-45ED5BC15EF5}"/>
              </a:ext>
            </a:extLst>
          </p:cNvPr>
          <p:cNvSpPr txBox="1"/>
          <p:nvPr/>
        </p:nvSpPr>
        <p:spPr>
          <a:xfrm>
            <a:off x="196076" y="5695147"/>
            <a:ext cx="286884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tabLst>
                <a:tab pos="2290763" algn="ctr"/>
                <a:tab pos="2346325" algn="dec"/>
              </a:tabLst>
            </a:pPr>
            <a:r>
              <a:rPr lang="en-US" sz="1400" b="0" dirty="0">
                <a:solidFill>
                  <a:schemeClr val="bg1"/>
                </a:solidFill>
              </a:rPr>
              <a:t>	</a:t>
            </a:r>
            <a:r>
              <a:rPr lang="en-US" sz="1400" b="0" u="sng" dirty="0">
                <a:solidFill>
                  <a:schemeClr val="bg1"/>
                </a:solidFill>
              </a:rPr>
              <a:t>Total</a:t>
            </a:r>
          </a:p>
          <a:p>
            <a:pPr fontAlgn="ctr">
              <a:tabLst>
                <a:tab pos="2290763" algn="dec"/>
              </a:tabLst>
            </a:pPr>
            <a:r>
              <a:rPr lang="en-US" sz="1400" b="0" dirty="0">
                <a:solidFill>
                  <a:schemeClr val="bg1"/>
                </a:solidFill>
              </a:rPr>
              <a:t>Total Satisfied	61.2%</a:t>
            </a:r>
          </a:p>
          <a:p>
            <a:pPr fontAlgn="ctr">
              <a:tabLst>
                <a:tab pos="2290763" algn="dec"/>
              </a:tabLst>
            </a:pPr>
            <a:r>
              <a:rPr lang="en-US" sz="1400" b="0" u="sng" dirty="0">
                <a:solidFill>
                  <a:schemeClr val="bg1"/>
                </a:solidFill>
              </a:rPr>
              <a:t>Total Dissatisfied	33.8%</a:t>
            </a:r>
          </a:p>
          <a:p>
            <a:pPr fontAlgn="ctr">
              <a:tabLst>
                <a:tab pos="2290763" algn="dec"/>
              </a:tabLst>
            </a:pPr>
            <a:r>
              <a:rPr lang="en-US" sz="1400" b="0" dirty="0">
                <a:solidFill>
                  <a:schemeClr val="bg1"/>
                </a:solidFill>
              </a:rPr>
              <a:t>Ratio Sat to </a:t>
            </a:r>
            <a:r>
              <a:rPr lang="en-US" sz="1400" b="0" dirty="0" err="1">
                <a:solidFill>
                  <a:schemeClr val="bg1"/>
                </a:solidFill>
              </a:rPr>
              <a:t>Dissat</a:t>
            </a:r>
            <a:r>
              <a:rPr lang="en-US" sz="1400" b="0" dirty="0">
                <a:solidFill>
                  <a:schemeClr val="bg1"/>
                </a:solidFill>
              </a:rPr>
              <a:t>	1.81</a:t>
            </a:r>
          </a:p>
        </p:txBody>
      </p:sp>
    </p:spTree>
    <p:extLst>
      <p:ext uri="{BB962C8B-B14F-4D97-AF65-F5344CB8AC3E}">
        <p14:creationId xmlns:p14="http://schemas.microsoft.com/office/powerpoint/2010/main" val="9276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Opinion on Whether the City Needs Additional Funding</a:t>
            </a:r>
            <a:endParaRPr lang="en-US" sz="2000" b="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74910"/>
              </p:ext>
            </p:extLst>
          </p:nvPr>
        </p:nvGraphicFramePr>
        <p:xfrm>
          <a:off x="834770" y="1406212"/>
          <a:ext cx="7474460" cy="534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13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City Service </a:t>
            </a:r>
            <a:r>
              <a:rPr lang="en-US" altLang="en-US" sz="2400" b="0" dirty="0">
                <a:solidFill>
                  <a:schemeClr val="tx2"/>
                </a:solidFill>
              </a:rPr>
              <a:t>Priorities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/>
              <a:t>I</a:t>
            </a:r>
            <a:endParaRPr lang="en-US" sz="2400" b="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547" y="6461251"/>
            <a:ext cx="827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Note: The above rating questions have been abbreviated for charting purposes, and responses were recoded to calculate mean scores: </a:t>
            </a:r>
          </a:p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“Extremely Important” = +4, “Very Important” = +3, “Somewhat Important” = +2, and “Not at All Important” = 0.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43840898"/>
              </p:ext>
            </p:extLst>
          </p:nvPr>
        </p:nvGraphicFramePr>
        <p:xfrm>
          <a:off x="145889" y="1032376"/>
          <a:ext cx="8794912" cy="51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31540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Very Important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30461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Extremely Important</a:t>
            </a:r>
          </a:p>
        </p:txBody>
      </p:sp>
      <p:sp>
        <p:nvSpPr>
          <p:cNvPr id="17" name="TextBox 10"/>
          <p:cNvSpPr txBox="1"/>
          <p:nvPr/>
        </p:nvSpPr>
        <p:spPr>
          <a:xfrm rot="5400000">
            <a:off x="8556355" y="247626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918061-82D4-45D6-9955-E709B9DEA5AF}"/>
              </a:ext>
            </a:extLst>
          </p:cNvPr>
          <p:cNvSpPr txBox="1"/>
          <p:nvPr/>
        </p:nvSpPr>
        <p:spPr>
          <a:xfrm>
            <a:off x="8290297" y="140754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91.7%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1356EFD-1D78-44CB-AE2C-8ABDB4077154}"/>
              </a:ext>
            </a:extLst>
          </p:cNvPr>
          <p:cNvSpPr/>
          <p:nvPr/>
        </p:nvSpPr>
        <p:spPr bwMode="auto">
          <a:xfrm>
            <a:off x="8343315" y="1606367"/>
            <a:ext cx="269218" cy="2071890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0B1AD85D-E844-46A8-B7AA-3BB5F7D4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986" y="5963718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Important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241D4F0A-1932-49B2-B684-A3BDB16C951E}"/>
              </a:ext>
            </a:extLst>
          </p:cNvPr>
          <p:cNvSpPr/>
          <p:nvPr/>
        </p:nvSpPr>
        <p:spPr bwMode="auto">
          <a:xfrm>
            <a:off x="8350768" y="4302558"/>
            <a:ext cx="269218" cy="1120342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D80B43B-4D66-42C6-8EA2-AD331C86CED0}"/>
              </a:ext>
            </a:extLst>
          </p:cNvPr>
          <p:cNvSpPr txBox="1"/>
          <p:nvPr/>
        </p:nvSpPr>
        <p:spPr>
          <a:xfrm>
            <a:off x="8215373" y="53856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81.0%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8C5C4E4-335C-4C30-B28D-086DFC37C01F}"/>
              </a:ext>
            </a:extLst>
          </p:cNvPr>
          <p:cNvCxnSpPr/>
          <p:nvPr/>
        </p:nvCxnSpPr>
        <p:spPr bwMode="auto">
          <a:xfrm>
            <a:off x="224744" y="4010486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00F2515E-5BC2-4C64-9F22-0FFBF0E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65" y="5990639"/>
            <a:ext cx="117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Not at All Important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EDF988C-A163-4052-B2A3-9773D923958B}"/>
              </a:ext>
            </a:extLst>
          </p:cNvPr>
          <p:cNvSpPr txBox="1"/>
          <p:nvPr/>
        </p:nvSpPr>
        <p:spPr>
          <a:xfrm>
            <a:off x="8215373" y="406904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80.2%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53C5BF11-E320-480F-81C8-61A98A71D245}"/>
              </a:ext>
            </a:extLst>
          </p:cNvPr>
          <p:cNvSpPr txBox="1"/>
          <p:nvPr/>
        </p:nvSpPr>
        <p:spPr>
          <a:xfrm rot="5400000">
            <a:off x="8556353" y="4686217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584D751-6FC1-431A-992D-2B846CB34A6E}"/>
              </a:ext>
            </a:extLst>
          </p:cNvPr>
          <p:cNvSpPr txBox="1"/>
          <p:nvPr/>
        </p:nvSpPr>
        <p:spPr>
          <a:xfrm>
            <a:off x="8228193" y="364006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85.4%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F57D2549-E357-43D0-8D8A-5514ACEA76EA}"/>
              </a:ext>
            </a:extLst>
          </p:cNvPr>
          <p:cNvSpPr txBox="1"/>
          <p:nvPr/>
        </p:nvSpPr>
        <p:spPr>
          <a:xfrm>
            <a:off x="2309224" y="596724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15664A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C</a:t>
            </a:r>
          </a:p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09144F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D</a:t>
            </a:r>
          </a:p>
        </p:txBody>
      </p:sp>
    </p:spTree>
    <p:extLst>
      <p:ext uri="{BB962C8B-B14F-4D97-AF65-F5344CB8AC3E}">
        <p14:creationId xmlns:p14="http://schemas.microsoft.com/office/powerpoint/2010/main" val="19295896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City Service </a:t>
            </a:r>
            <a:r>
              <a:rPr lang="en-US" altLang="en-US" sz="2400" b="0" dirty="0">
                <a:solidFill>
                  <a:schemeClr val="tx2"/>
                </a:solidFill>
              </a:rPr>
              <a:t>Priorities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/>
              <a:t>II</a:t>
            </a:r>
            <a:endParaRPr lang="en-US" sz="2400" b="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547" y="6461251"/>
            <a:ext cx="827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Note: The above rating questions have been abbreviated for charting purposes, and responses were recoded to calculate mean scores: </a:t>
            </a:r>
          </a:p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“Extremely Important” = +4, “Very Important” = +3, “Somewhat Important” = +2, and “Not at All Important” = 0.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21568208"/>
              </p:ext>
            </p:extLst>
          </p:nvPr>
        </p:nvGraphicFramePr>
        <p:xfrm>
          <a:off x="145889" y="1032376"/>
          <a:ext cx="8794912" cy="51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35734" y="5984018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Very Important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13687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Extremely Important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1356EFD-1D78-44CB-AE2C-8ABDB4077154}"/>
              </a:ext>
            </a:extLst>
          </p:cNvPr>
          <p:cNvSpPr/>
          <p:nvPr/>
        </p:nvSpPr>
        <p:spPr bwMode="auto">
          <a:xfrm>
            <a:off x="8343315" y="1654166"/>
            <a:ext cx="269218" cy="2260542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0B1AD85D-E844-46A8-B7AA-3BB5F7D4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56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Important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58BF6554-66CD-4967-A973-ACEF3CD11C46}"/>
              </a:ext>
            </a:extLst>
          </p:cNvPr>
          <p:cNvSpPr txBox="1"/>
          <p:nvPr/>
        </p:nvSpPr>
        <p:spPr>
          <a:xfrm rot="5400000">
            <a:off x="8240002" y="2598993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2 continued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241D4F0A-1932-49B2-B684-A3BDB16C951E}"/>
              </a:ext>
            </a:extLst>
          </p:cNvPr>
          <p:cNvSpPr/>
          <p:nvPr/>
        </p:nvSpPr>
        <p:spPr bwMode="auto">
          <a:xfrm>
            <a:off x="8350768" y="4529972"/>
            <a:ext cx="269218" cy="830295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D80B43B-4D66-42C6-8EA2-AD331C86CED0}"/>
              </a:ext>
            </a:extLst>
          </p:cNvPr>
          <p:cNvSpPr txBox="1"/>
          <p:nvPr/>
        </p:nvSpPr>
        <p:spPr>
          <a:xfrm>
            <a:off x="8215373" y="53602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67.8%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8C5C4E4-335C-4C30-B28D-086DFC37C01F}"/>
              </a:ext>
            </a:extLst>
          </p:cNvPr>
          <p:cNvCxnSpPr/>
          <p:nvPr/>
        </p:nvCxnSpPr>
        <p:spPr bwMode="auto">
          <a:xfrm>
            <a:off x="224744" y="4311680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00F2515E-5BC2-4C64-9F22-0FFBF0E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865" y="5990639"/>
            <a:ext cx="117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Not at All Important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EDF988C-A163-4052-B2A3-9773D923958B}"/>
              </a:ext>
            </a:extLst>
          </p:cNvPr>
          <p:cNvSpPr txBox="1"/>
          <p:nvPr/>
        </p:nvSpPr>
        <p:spPr>
          <a:xfrm>
            <a:off x="8215373" y="4335759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70.6%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53C5BF11-E320-480F-81C8-61A98A71D245}"/>
              </a:ext>
            </a:extLst>
          </p:cNvPr>
          <p:cNvSpPr txBox="1"/>
          <p:nvPr/>
        </p:nvSpPr>
        <p:spPr>
          <a:xfrm rot="5400000">
            <a:off x="8556354" y="4912637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4C39511-F51F-4CA0-B309-6B142BEF941B}"/>
              </a:ext>
            </a:extLst>
          </p:cNvPr>
          <p:cNvSpPr txBox="1"/>
          <p:nvPr/>
        </p:nvSpPr>
        <p:spPr>
          <a:xfrm>
            <a:off x="8206985" y="1431729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79.6%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584D751-6FC1-431A-992D-2B846CB34A6E}"/>
              </a:ext>
            </a:extLst>
          </p:cNvPr>
          <p:cNvSpPr txBox="1"/>
          <p:nvPr/>
        </p:nvSpPr>
        <p:spPr>
          <a:xfrm>
            <a:off x="8196443" y="391470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72.4%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0DB17982-A9EC-4700-873F-82B15856625A}"/>
              </a:ext>
            </a:extLst>
          </p:cNvPr>
          <p:cNvSpPr txBox="1"/>
          <p:nvPr/>
        </p:nvSpPr>
        <p:spPr>
          <a:xfrm>
            <a:off x="2309224" y="596724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15664A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C</a:t>
            </a:r>
          </a:p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09144F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D</a:t>
            </a:r>
          </a:p>
        </p:txBody>
      </p:sp>
    </p:spTree>
    <p:extLst>
      <p:ext uri="{BB962C8B-B14F-4D97-AF65-F5344CB8AC3E}">
        <p14:creationId xmlns:p14="http://schemas.microsoft.com/office/powerpoint/2010/main" val="4191002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0" dirty="0"/>
              <a:t>City Service </a:t>
            </a:r>
            <a:r>
              <a:rPr lang="en-US" altLang="en-US" sz="2400" b="0" dirty="0">
                <a:solidFill>
                  <a:schemeClr val="tx2"/>
                </a:solidFill>
              </a:rPr>
              <a:t>Priorities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/>
              <a:t>III</a:t>
            </a:r>
            <a:endParaRPr lang="en-US" sz="2400" b="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547" y="6461251"/>
            <a:ext cx="8272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Note: The above rating questions have been abbreviated for charting purposes, and responses were recoded to calculate mean scores: </a:t>
            </a:r>
          </a:p>
          <a:p>
            <a:pPr eaLnBrk="0" hangingPunct="0"/>
            <a:r>
              <a:rPr lang="en-US" sz="900" b="0" dirty="0">
                <a:solidFill>
                  <a:schemeClr val="bg1"/>
                </a:solidFill>
              </a:rPr>
              <a:t>“Extremely Important” = +4, “Very Important” = +3, “Somewhat Important” = +2, and “Not at All Important” = 0.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73863633"/>
              </p:ext>
            </p:extLst>
          </p:nvPr>
        </p:nvGraphicFramePr>
        <p:xfrm>
          <a:off x="145889" y="1032376"/>
          <a:ext cx="8794912" cy="51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14764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Very Important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22075" y="5967242"/>
            <a:ext cx="1021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Extremely Important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918061-82D4-45D6-9955-E709B9DEA5AF}"/>
              </a:ext>
            </a:extLst>
          </p:cNvPr>
          <p:cNvSpPr txBox="1"/>
          <p:nvPr/>
        </p:nvSpPr>
        <p:spPr>
          <a:xfrm>
            <a:off x="8199580" y="142024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68.9%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1356EFD-1D78-44CB-AE2C-8ABDB4077154}"/>
              </a:ext>
            </a:extLst>
          </p:cNvPr>
          <p:cNvSpPr/>
          <p:nvPr/>
        </p:nvSpPr>
        <p:spPr bwMode="auto">
          <a:xfrm>
            <a:off x="8343315" y="1603374"/>
            <a:ext cx="269218" cy="2343151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1178B7-1E7B-4CEB-B2DD-1B4BE1EFD667}"/>
              </a:ext>
            </a:extLst>
          </p:cNvPr>
          <p:cNvSpPr txBox="1"/>
          <p:nvPr/>
        </p:nvSpPr>
        <p:spPr>
          <a:xfrm>
            <a:off x="8212299" y="4405240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59.0%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0B1AD85D-E844-46A8-B7AA-3BB5F7D4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986" y="5976300"/>
            <a:ext cx="1095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Somewhat Important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58BF6554-66CD-4967-A973-ACEF3CD11C46}"/>
              </a:ext>
            </a:extLst>
          </p:cNvPr>
          <p:cNvSpPr txBox="1"/>
          <p:nvPr/>
        </p:nvSpPr>
        <p:spPr>
          <a:xfrm rot="5400000">
            <a:off x="8240002" y="2654478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3 continued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5C3852-4FFB-4260-AF34-FE8DDFF5232A}"/>
              </a:ext>
            </a:extLst>
          </p:cNvPr>
          <p:cNvSpPr txBox="1"/>
          <p:nvPr/>
        </p:nvSpPr>
        <p:spPr>
          <a:xfrm>
            <a:off x="8219752" y="536441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39.2%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D80B43B-4D66-42C6-8EA2-AD331C86CED0}"/>
              </a:ext>
            </a:extLst>
          </p:cNvPr>
          <p:cNvSpPr txBox="1"/>
          <p:nvPr/>
        </p:nvSpPr>
        <p:spPr>
          <a:xfrm>
            <a:off x="8215373" y="48776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50.9%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="" xmlns:a16="http://schemas.microsoft.com/office/drawing/2014/main" id="{3FB47023-A176-435B-A265-ECCA79524B5E}"/>
              </a:ext>
            </a:extLst>
          </p:cNvPr>
          <p:cNvSpPr txBox="1"/>
          <p:nvPr/>
        </p:nvSpPr>
        <p:spPr>
          <a:xfrm rot="5400000">
            <a:off x="8563807" y="535243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5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00F2515E-5BC2-4C64-9F22-0FFBF0E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39" y="5990639"/>
            <a:ext cx="1172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00"/>
                </a:solidFill>
              </a:rPr>
              <a:t>Not at All Important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="" xmlns:a16="http://schemas.microsoft.com/office/drawing/2014/main" id="{53C5BF11-E320-480F-81C8-61A98A71D245}"/>
              </a:ext>
            </a:extLst>
          </p:cNvPr>
          <p:cNvSpPr txBox="1"/>
          <p:nvPr/>
        </p:nvSpPr>
        <p:spPr>
          <a:xfrm rot="5400000">
            <a:off x="8556354" y="467452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Tier 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D1CCD03-B8F5-4E38-9B9F-25033272380B}"/>
              </a:ext>
            </a:extLst>
          </p:cNvPr>
          <p:cNvCxnSpPr/>
          <p:nvPr/>
        </p:nvCxnSpPr>
        <p:spPr bwMode="auto">
          <a:xfrm>
            <a:off x="246289" y="5289781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511178B6-0161-4F88-9285-629BD077567E}"/>
              </a:ext>
            </a:extLst>
          </p:cNvPr>
          <p:cNvCxnSpPr/>
          <p:nvPr/>
        </p:nvCxnSpPr>
        <p:spPr bwMode="auto">
          <a:xfrm>
            <a:off x="246289" y="4315445"/>
            <a:ext cx="8694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2">
            <a:extLst>
              <a:ext uri="{FF2B5EF4-FFF2-40B4-BE49-F238E27FC236}">
                <a16:creationId xmlns="" xmlns:a16="http://schemas.microsoft.com/office/drawing/2014/main" id="{B4469EA7-1E5B-4D8E-9692-BFA7456BC979}"/>
              </a:ext>
            </a:extLst>
          </p:cNvPr>
          <p:cNvSpPr txBox="1"/>
          <p:nvPr/>
        </p:nvSpPr>
        <p:spPr>
          <a:xfrm>
            <a:off x="2309224" y="596724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15664A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C</a:t>
            </a:r>
          </a:p>
          <a:p>
            <a:r>
              <a:rPr lang="en-US" sz="1200" dirty="0">
                <a:ln>
                  <a:solidFill>
                    <a:srgbClr val="000000"/>
                  </a:solidFill>
                </a:ln>
                <a:solidFill>
                  <a:srgbClr val="09144F"/>
                </a:solidFill>
                <a:sym typeface="Wingdings"/>
              </a:rPr>
              <a:t></a:t>
            </a:r>
            <a:r>
              <a:rPr lang="en-US" sz="1200" dirty="0">
                <a:solidFill>
                  <a:srgbClr val="000000"/>
                </a:solidFill>
              </a:rPr>
              <a:t> Sample D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="" xmlns:a16="http://schemas.microsoft.com/office/drawing/2014/main" id="{6F78F27B-62A8-4827-B75E-68440ED02AFA}"/>
              </a:ext>
            </a:extLst>
          </p:cNvPr>
          <p:cNvSpPr/>
          <p:nvPr/>
        </p:nvSpPr>
        <p:spPr bwMode="auto">
          <a:xfrm>
            <a:off x="8331016" y="4603264"/>
            <a:ext cx="269218" cy="273562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2809F4-7949-46CC-892E-2480A276BBCC}"/>
              </a:ext>
            </a:extLst>
          </p:cNvPr>
          <p:cNvSpPr txBox="1"/>
          <p:nvPr/>
        </p:nvSpPr>
        <p:spPr>
          <a:xfrm>
            <a:off x="8219752" y="393205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59.0%</a:t>
            </a:r>
          </a:p>
        </p:txBody>
      </p:sp>
    </p:spTree>
    <p:extLst>
      <p:ext uri="{BB962C8B-B14F-4D97-AF65-F5344CB8AC3E}">
        <p14:creationId xmlns:p14="http://schemas.microsoft.com/office/powerpoint/2010/main" val="4286121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666666"/>
      </a:dk1>
      <a:lt1>
        <a:srgbClr val="F4F4E6"/>
      </a:lt1>
      <a:dk2>
        <a:srgbClr val="354F74"/>
      </a:dk2>
      <a:lt2>
        <a:srgbClr val="FFE87C"/>
      </a:lt2>
      <a:accent1>
        <a:srgbClr val="AFB686"/>
      </a:accent1>
      <a:accent2>
        <a:srgbClr val="700017"/>
      </a:accent2>
      <a:accent3>
        <a:srgbClr val="AEB2BC"/>
      </a:accent3>
      <a:accent4>
        <a:srgbClr val="D0D0C4"/>
      </a:accent4>
      <a:accent5>
        <a:srgbClr val="D4D7C3"/>
      </a:accent5>
      <a:accent6>
        <a:srgbClr val="650014"/>
      </a:accent6>
      <a:hlink>
        <a:srgbClr val="AFB686"/>
      </a:hlink>
      <a:folHlink>
        <a:srgbClr val="15664A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4F4E6"/>
        </a:lt1>
        <a:dk2>
          <a:srgbClr val="354F74"/>
        </a:dk2>
        <a:lt2>
          <a:srgbClr val="FFE87C"/>
        </a:lt2>
        <a:accent1>
          <a:srgbClr val="AFB686"/>
        </a:accent1>
        <a:accent2>
          <a:srgbClr val="700017"/>
        </a:accent2>
        <a:accent3>
          <a:srgbClr val="AEB2BC"/>
        </a:accent3>
        <a:accent4>
          <a:srgbClr val="D0D0C4"/>
        </a:accent4>
        <a:accent5>
          <a:srgbClr val="D4D7C3"/>
        </a:accent5>
        <a:accent6>
          <a:srgbClr val="650014"/>
        </a:accent6>
        <a:hlink>
          <a:srgbClr val="AFB686"/>
        </a:hlink>
        <a:folHlink>
          <a:srgbClr val="1566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566</Words>
  <Application>Microsoft Office PowerPoint</Application>
  <PresentationFormat>On-screen Show (4:3)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Helvetica</vt:lpstr>
      <vt:lpstr>Times</vt:lpstr>
      <vt:lpstr>Arial Black</vt:lpstr>
      <vt:lpstr>Arial</vt:lpstr>
      <vt:lpstr>Wingdings</vt:lpstr>
      <vt:lpstr>Blank Presentation</vt:lpstr>
      <vt:lpstr> City of Ridgecrest: 2021 Community Satisfaction and Priorities Survey  May 2021</vt:lpstr>
      <vt:lpstr>Methodology Overview</vt:lpstr>
      <vt:lpstr>Detailed Findings</vt:lpstr>
      <vt:lpstr>Favorability Rating of How Local Governments are Addressing Coronavirus </vt:lpstr>
      <vt:lpstr>Satisfaction Rating of City’s Provision  of Services</vt:lpstr>
      <vt:lpstr>Opinion on Whether the City Needs Additional Funding</vt:lpstr>
      <vt:lpstr>City Service Priorities I</vt:lpstr>
      <vt:lpstr>City Service Priorities II</vt:lpstr>
      <vt:lpstr>City Service Priorities III</vt:lpstr>
      <vt:lpstr>Satisfaction With City Services I</vt:lpstr>
      <vt:lpstr>Satisfaction With City Services II</vt:lpstr>
      <vt:lpstr>www.godberesearch.com  California and Corporate Offices 1220 Howard Avenue, Suite 250 Burlingame, CA 94010   Nevada Office 59 Damonte Ranch Parkway, Suite B309 Reno, NV  89521</vt:lpstr>
    </vt:vector>
  </TitlesOfParts>
  <Company>Godbe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Godbe Research</dc:creator>
  <cp:lastModifiedBy>Megan McKenzie</cp:lastModifiedBy>
  <cp:revision>12195</cp:revision>
  <cp:lastPrinted>2021-05-20T21:50:46Z</cp:lastPrinted>
  <dcterms:created xsi:type="dcterms:W3CDTF">2003-06-11T22:01:01Z</dcterms:created>
  <dcterms:modified xsi:type="dcterms:W3CDTF">2021-07-14T16:06:31Z</dcterms:modified>
</cp:coreProperties>
</file>