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A3"/>
    <a:srgbClr val="1B6B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114" d="100"/>
          <a:sy n="114" d="100"/>
        </p:scale>
        <p:origin x="18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11/2/2022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972A3"/>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D53C934-E8A3-0ECC-0A47-C42E09B6045F}"/>
              </a:ext>
            </a:extLst>
          </p:cNvPr>
          <p:cNvSpPr/>
          <p:nvPr/>
        </p:nvSpPr>
        <p:spPr>
          <a:xfrm>
            <a:off x="9448764" y="-718"/>
            <a:ext cx="2742516" cy="685440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1" descr="A picture containing shape&#10;&#10;Description automatically generated">
            <a:extLst>
              <a:ext uri="{FF2B5EF4-FFF2-40B4-BE49-F238E27FC236}">
                <a16:creationId xmlns:a16="http://schemas.microsoft.com/office/drawing/2014/main" id="{D5D51FFD-C301-7EC1-2C92-C01684818567}"/>
              </a:ext>
            </a:extLst>
          </p:cNvPr>
          <p:cNvPicPr>
            <a:picLocks noChangeAspect="1"/>
          </p:cNvPicPr>
          <p:nvPr/>
        </p:nvPicPr>
        <p:blipFill>
          <a:blip r:embed="rId2"/>
          <a:stretch>
            <a:fillRect/>
          </a:stretch>
        </p:blipFill>
        <p:spPr>
          <a:xfrm>
            <a:off x="9851537" y="350838"/>
            <a:ext cx="2078403" cy="2064970"/>
          </a:xfrm>
          <a:prstGeom prst="ellipse">
            <a:avLst/>
          </a:prstGeom>
          <a:ln w="6350" cap="rnd">
            <a:solidFill>
              <a:schemeClr val="tx1"/>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13" name="TextBox 12">
            <a:extLst>
              <a:ext uri="{FF2B5EF4-FFF2-40B4-BE49-F238E27FC236}">
                <a16:creationId xmlns:a16="http://schemas.microsoft.com/office/drawing/2014/main" id="{276B2B8B-3E11-A2BE-FA5A-B249B8857536}"/>
              </a:ext>
            </a:extLst>
          </p:cNvPr>
          <p:cNvSpPr txBox="1"/>
          <p:nvPr/>
        </p:nvSpPr>
        <p:spPr>
          <a:xfrm>
            <a:off x="601784" y="2641599"/>
            <a:ext cx="7885723"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dirty="0">
                <a:solidFill>
                  <a:schemeClr val="bg1"/>
                </a:solidFill>
                <a:latin typeface="Montserrat"/>
                <a:cs typeface="Calibri"/>
              </a:rPr>
              <a:t>2022 QUALITY OF LIFE</a:t>
            </a:r>
          </a:p>
          <a:p>
            <a:r>
              <a:rPr lang="en-US" sz="4800" dirty="0">
                <a:solidFill>
                  <a:schemeClr val="bg1"/>
                </a:solidFill>
                <a:latin typeface="Montserrat"/>
                <a:cs typeface="Calibri"/>
              </a:rPr>
              <a:t>SURVEY RESULTS</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86FC4E2-A00F-A3B1-33B3-9077A11FCC2C}"/>
              </a:ext>
            </a:extLst>
          </p:cNvPr>
          <p:cNvSpPr/>
          <p:nvPr/>
        </p:nvSpPr>
        <p:spPr>
          <a:xfrm>
            <a:off x="0" y="1953"/>
            <a:ext cx="9683261" cy="1508368"/>
          </a:xfrm>
          <a:prstGeom prst="rect">
            <a:avLst/>
          </a:prstGeom>
          <a:solidFill>
            <a:srgbClr val="2972A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40C28D1-40D2-9BFB-13FE-6DAD959CF93E}"/>
              </a:ext>
            </a:extLst>
          </p:cNvPr>
          <p:cNvSpPr/>
          <p:nvPr/>
        </p:nvSpPr>
        <p:spPr>
          <a:xfrm>
            <a:off x="9683261" y="-1955"/>
            <a:ext cx="2508738" cy="685409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11" descr="A picture containing shape&#10;&#10;Description automatically generated">
            <a:extLst>
              <a:ext uri="{FF2B5EF4-FFF2-40B4-BE49-F238E27FC236}">
                <a16:creationId xmlns:a16="http://schemas.microsoft.com/office/drawing/2014/main" id="{E4656192-1715-AEDF-7C2E-A9C15F692A52}"/>
              </a:ext>
            </a:extLst>
          </p:cNvPr>
          <p:cNvPicPr>
            <a:picLocks noChangeAspect="1"/>
          </p:cNvPicPr>
          <p:nvPr/>
        </p:nvPicPr>
        <p:blipFill>
          <a:blip r:embed="rId2"/>
          <a:stretch>
            <a:fillRect/>
          </a:stretch>
        </p:blipFill>
        <p:spPr>
          <a:xfrm>
            <a:off x="9914060" y="225792"/>
            <a:ext cx="1765788" cy="1748448"/>
          </a:xfrm>
          <a:prstGeom prst="ellipse">
            <a:avLst/>
          </a:prstGeom>
          <a:ln w="6350" cap="rnd">
            <a:solidFill>
              <a:schemeClr val="tx1"/>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12" name="Content Placeholder 11">
            <a:extLst>
              <a:ext uri="{FF2B5EF4-FFF2-40B4-BE49-F238E27FC236}">
                <a16:creationId xmlns:a16="http://schemas.microsoft.com/office/drawing/2014/main" id="{18ED0AD8-6471-7AF3-E214-167157AD156C}"/>
              </a:ext>
            </a:extLst>
          </p:cNvPr>
          <p:cNvSpPr>
            <a:spLocks noGrp="1"/>
          </p:cNvSpPr>
          <p:nvPr>
            <p:ph idx="1"/>
          </p:nvPr>
        </p:nvSpPr>
        <p:spPr>
          <a:xfrm>
            <a:off x="392723" y="1692762"/>
            <a:ext cx="9116646" cy="5054723"/>
          </a:xfrm>
        </p:spPr>
        <p:txBody>
          <a:bodyPr vert="horz" lIns="91440" tIns="45720" rIns="91440" bIns="45720" rtlCol="0" anchor="t">
            <a:normAutofit/>
          </a:bodyPr>
          <a:lstStyle/>
          <a:p>
            <a:pPr>
              <a:buNone/>
            </a:pPr>
            <a:r>
              <a:rPr lang="en-US" sz="4400" b="1" dirty="0">
                <a:cs typeface="Calibri"/>
              </a:rPr>
              <a:t>Analysis of the open comments revealed 4 main themes:</a:t>
            </a:r>
            <a:endParaRPr lang="en-US" dirty="0"/>
          </a:p>
          <a:p>
            <a:pPr>
              <a:buNone/>
            </a:pPr>
            <a:r>
              <a:rPr lang="en-US" b="1" dirty="0">
                <a:cs typeface="Calibri"/>
              </a:rPr>
              <a:t>  </a:t>
            </a:r>
          </a:p>
          <a:p>
            <a:pPr lvl="3"/>
            <a:r>
              <a:rPr lang="en-US" sz="3400" b="1" dirty="0">
                <a:cs typeface="Calibri"/>
              </a:rPr>
              <a:t>Local Economy</a:t>
            </a:r>
          </a:p>
          <a:p>
            <a:pPr lvl="3"/>
            <a:r>
              <a:rPr lang="en-US" sz="3400" b="1" dirty="0">
                <a:cs typeface="Calibri"/>
              </a:rPr>
              <a:t>Parks and Recreation</a:t>
            </a:r>
          </a:p>
          <a:p>
            <a:pPr lvl="3"/>
            <a:r>
              <a:rPr lang="en-US" sz="3400" b="1" dirty="0">
                <a:ea typeface="+mn-lt"/>
                <a:cs typeface="+mn-lt"/>
              </a:rPr>
              <a:t>Cultural Affairs</a:t>
            </a:r>
          </a:p>
          <a:p>
            <a:pPr lvl="3"/>
            <a:r>
              <a:rPr lang="en-US" sz="3400" b="1" dirty="0">
                <a:ea typeface="+mn-lt"/>
                <a:cs typeface="+mn-lt"/>
              </a:rPr>
              <a:t>Public Health</a:t>
            </a:r>
          </a:p>
          <a:p>
            <a:pPr>
              <a:buNone/>
            </a:pPr>
            <a:endParaRPr lang="en-US" sz="4400" dirty="0">
              <a:ea typeface="+mn-lt"/>
              <a:cs typeface="+mn-lt"/>
            </a:endParaRPr>
          </a:p>
          <a:p>
            <a:pPr>
              <a:lnSpc>
                <a:spcPct val="100000"/>
              </a:lnSpc>
              <a:buNone/>
            </a:pPr>
            <a:endParaRPr lang="en-US" dirty="0">
              <a:ea typeface="+mn-lt"/>
              <a:cs typeface="+mn-lt"/>
            </a:endParaRPr>
          </a:p>
          <a:p>
            <a:pPr marL="0" indent="0">
              <a:buNone/>
            </a:pPr>
            <a:endParaRPr lang="en-US" dirty="0">
              <a:ea typeface="+mn-lt"/>
              <a:cs typeface="+mn-lt"/>
            </a:endParaRPr>
          </a:p>
        </p:txBody>
      </p:sp>
      <p:sp>
        <p:nvSpPr>
          <p:cNvPr id="14" name="TextBox 13">
            <a:extLst>
              <a:ext uri="{FF2B5EF4-FFF2-40B4-BE49-F238E27FC236}">
                <a16:creationId xmlns:a16="http://schemas.microsoft.com/office/drawing/2014/main" id="{011672E9-24D7-EE62-1269-7A39817C06C4}"/>
              </a:ext>
            </a:extLst>
          </p:cNvPr>
          <p:cNvSpPr txBox="1"/>
          <p:nvPr/>
        </p:nvSpPr>
        <p:spPr>
          <a:xfrm>
            <a:off x="339969" y="363415"/>
            <a:ext cx="7885723"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dirty="0">
                <a:solidFill>
                  <a:schemeClr val="bg1"/>
                </a:solidFill>
                <a:latin typeface="Montserrat"/>
                <a:cs typeface="Calibri"/>
              </a:rPr>
              <a:t>Open Form - RESULTS</a:t>
            </a:r>
            <a:endParaRPr lang="en-US" dirty="0">
              <a:solidFill>
                <a:schemeClr val="bg1"/>
              </a:solidFill>
            </a:endParaRPr>
          </a:p>
        </p:txBody>
      </p:sp>
    </p:spTree>
    <p:extLst>
      <p:ext uri="{BB962C8B-B14F-4D97-AF65-F5344CB8AC3E}">
        <p14:creationId xmlns:p14="http://schemas.microsoft.com/office/powerpoint/2010/main" val="34334089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86FC4E2-A00F-A3B1-33B3-9077A11FCC2C}"/>
              </a:ext>
            </a:extLst>
          </p:cNvPr>
          <p:cNvSpPr/>
          <p:nvPr/>
        </p:nvSpPr>
        <p:spPr>
          <a:xfrm>
            <a:off x="0" y="1953"/>
            <a:ext cx="12184184" cy="1512275"/>
          </a:xfrm>
          <a:prstGeom prst="rect">
            <a:avLst/>
          </a:prstGeom>
          <a:solidFill>
            <a:srgbClr val="2972A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40C28D1-40D2-9BFB-13FE-6DAD959CF93E}"/>
              </a:ext>
            </a:extLst>
          </p:cNvPr>
          <p:cNvSpPr/>
          <p:nvPr/>
        </p:nvSpPr>
        <p:spPr>
          <a:xfrm>
            <a:off x="-1" y="1953"/>
            <a:ext cx="3407507" cy="685409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11" descr="A picture containing shape&#10;&#10;Description automatically generated">
            <a:extLst>
              <a:ext uri="{FF2B5EF4-FFF2-40B4-BE49-F238E27FC236}">
                <a16:creationId xmlns:a16="http://schemas.microsoft.com/office/drawing/2014/main" id="{E4656192-1715-AEDF-7C2E-A9C15F692A52}"/>
              </a:ext>
            </a:extLst>
          </p:cNvPr>
          <p:cNvPicPr>
            <a:picLocks noChangeAspect="1"/>
          </p:cNvPicPr>
          <p:nvPr/>
        </p:nvPicPr>
        <p:blipFill>
          <a:blip r:embed="rId2"/>
          <a:stretch>
            <a:fillRect/>
          </a:stretch>
        </p:blipFill>
        <p:spPr>
          <a:xfrm>
            <a:off x="336306" y="77299"/>
            <a:ext cx="1765788" cy="1748448"/>
          </a:xfrm>
          <a:prstGeom prst="ellipse">
            <a:avLst/>
          </a:prstGeom>
          <a:ln w="6350" cap="rnd">
            <a:solidFill>
              <a:schemeClr val="tx1"/>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14" name="TextBox 13">
            <a:extLst>
              <a:ext uri="{FF2B5EF4-FFF2-40B4-BE49-F238E27FC236}">
                <a16:creationId xmlns:a16="http://schemas.microsoft.com/office/drawing/2014/main" id="{011672E9-24D7-EE62-1269-7A39817C06C4}"/>
              </a:ext>
            </a:extLst>
          </p:cNvPr>
          <p:cNvSpPr txBox="1"/>
          <p:nvPr/>
        </p:nvSpPr>
        <p:spPr>
          <a:xfrm>
            <a:off x="2379784" y="363415"/>
            <a:ext cx="9464431"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4800" b="1" dirty="0">
                <a:solidFill>
                  <a:schemeClr val="bg1"/>
                </a:solidFill>
                <a:latin typeface="Montserrat"/>
                <a:cs typeface="Calibri"/>
              </a:rPr>
              <a:t>THEME: Local Economy</a:t>
            </a:r>
            <a:endParaRPr lang="en-US" dirty="0">
              <a:solidFill>
                <a:schemeClr val="bg1"/>
              </a:solidFill>
            </a:endParaRPr>
          </a:p>
        </p:txBody>
      </p:sp>
      <p:sp>
        <p:nvSpPr>
          <p:cNvPr id="10" name="Content Placeholder 11">
            <a:extLst>
              <a:ext uri="{FF2B5EF4-FFF2-40B4-BE49-F238E27FC236}">
                <a16:creationId xmlns:a16="http://schemas.microsoft.com/office/drawing/2014/main" id="{151C3161-D506-821C-1BBC-2919BE8BF822}"/>
              </a:ext>
            </a:extLst>
          </p:cNvPr>
          <p:cNvSpPr>
            <a:spLocks noGrp="1"/>
          </p:cNvSpPr>
          <p:nvPr>
            <p:ph idx="1"/>
          </p:nvPr>
        </p:nvSpPr>
        <p:spPr>
          <a:xfrm>
            <a:off x="3581399" y="1692762"/>
            <a:ext cx="8467969" cy="5015646"/>
          </a:xfrm>
        </p:spPr>
        <p:txBody>
          <a:bodyPr vert="horz" lIns="91440" tIns="45720" rIns="91440" bIns="45720" rtlCol="0" anchor="t">
            <a:normAutofit fontScale="55000" lnSpcReduction="20000"/>
          </a:bodyPr>
          <a:lstStyle/>
          <a:p>
            <a:pPr marL="182880">
              <a:lnSpc>
                <a:spcPct val="120000"/>
              </a:lnSpc>
              <a:buNone/>
            </a:pPr>
            <a:r>
              <a:rPr lang="en-US" sz="3600" b="1" dirty="0">
                <a:ea typeface="+mn-lt"/>
                <a:cs typeface="+mn-lt"/>
              </a:rPr>
              <a:t>"I believe we need to let things build and open here. There isn't much to do unless you like the hiking and dirt bike thing. Shopping is limited, there are not good options for buying clothes, we have one "nice" restaurant and there is little to nothing for kids to do.”</a:t>
            </a:r>
          </a:p>
          <a:p>
            <a:pPr marL="182880">
              <a:lnSpc>
                <a:spcPct val="120000"/>
              </a:lnSpc>
              <a:buNone/>
            </a:pPr>
            <a:endParaRPr lang="en-US" sz="3200" dirty="0">
              <a:ea typeface="+mn-lt"/>
              <a:cs typeface="+mn-lt"/>
            </a:endParaRPr>
          </a:p>
          <a:p>
            <a:pPr marL="182880">
              <a:lnSpc>
                <a:spcPct val="120000"/>
              </a:lnSpc>
              <a:buNone/>
            </a:pPr>
            <a:r>
              <a:rPr lang="en-US" sz="3600" dirty="0">
                <a:ea typeface="+mn-lt"/>
                <a:cs typeface="+mn-lt"/>
              </a:rPr>
              <a:t> “</a:t>
            </a:r>
            <a:r>
              <a:rPr lang="en-US" sz="3600" dirty="0"/>
              <a:t>Improved entertainment options such as modern theater, comedy club, live music. Improved restaurant selection such as not fast food, Mexican or Asian. Improved shopping such as pet stores, clothing stores, technology (computer, gaming, smart home) stores.”</a:t>
            </a:r>
            <a:endParaRPr lang="en-US" sz="3600" dirty="0">
              <a:ea typeface="+mn-lt"/>
              <a:cs typeface="+mn-lt"/>
            </a:endParaRPr>
          </a:p>
          <a:p>
            <a:pPr marL="182880">
              <a:lnSpc>
                <a:spcPct val="120000"/>
              </a:lnSpc>
              <a:buNone/>
            </a:pPr>
            <a:endParaRPr lang="en-US" sz="3200" dirty="0">
              <a:ea typeface="+mn-lt"/>
              <a:cs typeface="+mn-lt"/>
            </a:endParaRPr>
          </a:p>
          <a:p>
            <a:pPr marL="182880">
              <a:lnSpc>
                <a:spcPct val="120000"/>
              </a:lnSpc>
              <a:buNone/>
            </a:pPr>
            <a:r>
              <a:rPr lang="en-US" sz="3600" dirty="0">
                <a:ea typeface="+mn-lt"/>
                <a:cs typeface="+mn-lt"/>
              </a:rPr>
              <a:t> “Dog-friendly restaurants, downtown area (like Balsam) w/ good shopping and restaurants , Enjoyed the wine walk, (maybe a brewery walk/tour), bring back a restaurant like Santa Fe with live bands, nice courtyard area, fun after work happy hour spot."</a:t>
            </a:r>
            <a:endParaRPr lang="en-US" sz="3600" dirty="0">
              <a:cs typeface="Calibri"/>
            </a:endParaRPr>
          </a:p>
        </p:txBody>
      </p:sp>
      <p:sp>
        <p:nvSpPr>
          <p:cNvPr id="4" name="Content Placeholder 11">
            <a:extLst>
              <a:ext uri="{FF2B5EF4-FFF2-40B4-BE49-F238E27FC236}">
                <a16:creationId xmlns:a16="http://schemas.microsoft.com/office/drawing/2014/main" id="{824CB040-1D5E-9A10-93DA-A2C2F80A2E52}"/>
              </a:ext>
            </a:extLst>
          </p:cNvPr>
          <p:cNvSpPr txBox="1">
            <a:spLocks/>
          </p:cNvSpPr>
          <p:nvPr/>
        </p:nvSpPr>
        <p:spPr>
          <a:xfrm>
            <a:off x="146538" y="2056176"/>
            <a:ext cx="3231661" cy="4265369"/>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solidFill>
                  <a:srgbClr val="FFFFFF"/>
                </a:solidFill>
                <a:ea typeface="+mn-lt"/>
                <a:cs typeface="+mn-lt"/>
              </a:rPr>
              <a:t>Trends within Theme:</a:t>
            </a:r>
          </a:p>
          <a:p>
            <a:pPr marL="0" indent="0">
              <a:buNone/>
            </a:pPr>
            <a:endParaRPr lang="en-US" sz="2400" dirty="0">
              <a:solidFill>
                <a:srgbClr val="FFFFFF"/>
              </a:solidFill>
              <a:ea typeface="+mn-lt"/>
              <a:cs typeface="+mn-lt"/>
            </a:endParaRPr>
          </a:p>
          <a:p>
            <a:pPr marL="0" indent="0">
              <a:buNone/>
            </a:pPr>
            <a:r>
              <a:rPr lang="en-US" sz="2400" dirty="0">
                <a:solidFill>
                  <a:srgbClr val="FFFFFF"/>
                </a:solidFill>
                <a:ea typeface="+mn-lt"/>
                <a:cs typeface="+mn-lt"/>
              </a:rPr>
              <a:t>Desire for more diverse businesses  (restaurant and shopping options) </a:t>
            </a:r>
            <a:endParaRPr lang="en-US" sz="2400">
              <a:cs typeface="Calibri"/>
            </a:endParaRPr>
          </a:p>
          <a:p>
            <a:pPr marL="0" indent="0">
              <a:buNone/>
            </a:pPr>
            <a:endParaRPr lang="en-US" sz="2400" dirty="0">
              <a:solidFill>
                <a:srgbClr val="FFFFFF"/>
              </a:solidFill>
              <a:ea typeface="+mn-lt"/>
              <a:cs typeface="+mn-lt"/>
            </a:endParaRPr>
          </a:p>
          <a:p>
            <a:pPr marL="0" indent="0">
              <a:buNone/>
            </a:pPr>
            <a:r>
              <a:rPr lang="en-US" sz="2400" dirty="0">
                <a:solidFill>
                  <a:srgbClr val="FFFFFF"/>
                </a:solidFill>
                <a:ea typeface="+mn-lt"/>
                <a:cs typeface="+mn-lt"/>
              </a:rPr>
              <a:t>Need for Entertainment options including nightlife, bowling, and music venue(s)</a:t>
            </a:r>
            <a:endParaRPr lang="en-US" sz="2400">
              <a:solidFill>
                <a:srgbClr val="FFFFFF"/>
              </a:solidFill>
              <a:cs typeface="Calibri" panose="020F0502020204030204"/>
            </a:endParaRPr>
          </a:p>
          <a:p>
            <a:pPr marL="0" indent="0">
              <a:buNone/>
            </a:pPr>
            <a:endParaRPr lang="en-US" dirty="0">
              <a:solidFill>
                <a:srgbClr val="FFFFFF"/>
              </a:solidFill>
              <a:cs typeface="Calibri"/>
            </a:endParaRPr>
          </a:p>
          <a:p>
            <a:pPr marL="0" indent="0">
              <a:lnSpc>
                <a:spcPct val="100000"/>
              </a:lnSpc>
              <a:buNone/>
            </a:pPr>
            <a:endParaRPr lang="en-US" dirty="0">
              <a:solidFill>
                <a:srgbClr val="FFFFFF"/>
              </a:solidFill>
              <a:cs typeface="Calibri"/>
            </a:endParaRPr>
          </a:p>
          <a:p>
            <a:pPr marL="0" indent="0">
              <a:buNone/>
            </a:pPr>
            <a:endParaRPr lang="en-US" dirty="0">
              <a:solidFill>
                <a:srgbClr val="FFFFFF"/>
              </a:solidFill>
              <a:ea typeface="+mn-lt"/>
              <a:cs typeface="+mn-lt"/>
            </a:endParaRPr>
          </a:p>
        </p:txBody>
      </p:sp>
    </p:spTree>
    <p:extLst>
      <p:ext uri="{BB962C8B-B14F-4D97-AF65-F5344CB8AC3E}">
        <p14:creationId xmlns:p14="http://schemas.microsoft.com/office/powerpoint/2010/main" val="1000258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86FC4E2-A00F-A3B1-33B3-9077A11FCC2C}"/>
              </a:ext>
            </a:extLst>
          </p:cNvPr>
          <p:cNvSpPr/>
          <p:nvPr/>
        </p:nvSpPr>
        <p:spPr>
          <a:xfrm>
            <a:off x="0" y="1953"/>
            <a:ext cx="12184184" cy="1512275"/>
          </a:xfrm>
          <a:prstGeom prst="rect">
            <a:avLst/>
          </a:prstGeom>
          <a:solidFill>
            <a:srgbClr val="2972A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40C28D1-40D2-9BFB-13FE-6DAD959CF93E}"/>
              </a:ext>
            </a:extLst>
          </p:cNvPr>
          <p:cNvSpPr/>
          <p:nvPr/>
        </p:nvSpPr>
        <p:spPr>
          <a:xfrm>
            <a:off x="8753230" y="1953"/>
            <a:ext cx="3407507" cy="685409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011672E9-24D7-EE62-1269-7A39817C06C4}"/>
              </a:ext>
            </a:extLst>
          </p:cNvPr>
          <p:cNvSpPr txBox="1"/>
          <p:nvPr/>
        </p:nvSpPr>
        <p:spPr>
          <a:xfrm>
            <a:off x="-1566985" y="339969"/>
            <a:ext cx="9300308"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4000" b="1" dirty="0">
                <a:solidFill>
                  <a:schemeClr val="bg1"/>
                </a:solidFill>
                <a:latin typeface="Montserrat"/>
                <a:cs typeface="Calibri"/>
              </a:rPr>
              <a:t>THEME: Parks &amp; Recreation</a:t>
            </a:r>
            <a:endParaRPr lang="en-US" sz="4000" dirty="0">
              <a:solidFill>
                <a:schemeClr val="bg1"/>
              </a:solidFill>
            </a:endParaRPr>
          </a:p>
        </p:txBody>
      </p:sp>
      <p:sp>
        <p:nvSpPr>
          <p:cNvPr id="10" name="Content Placeholder 11">
            <a:extLst>
              <a:ext uri="{FF2B5EF4-FFF2-40B4-BE49-F238E27FC236}">
                <a16:creationId xmlns:a16="http://schemas.microsoft.com/office/drawing/2014/main" id="{151C3161-D506-821C-1BBC-2919BE8BF822}"/>
              </a:ext>
            </a:extLst>
          </p:cNvPr>
          <p:cNvSpPr>
            <a:spLocks noGrp="1"/>
          </p:cNvSpPr>
          <p:nvPr>
            <p:ph idx="1"/>
          </p:nvPr>
        </p:nvSpPr>
        <p:spPr>
          <a:xfrm>
            <a:off x="353645" y="1798270"/>
            <a:ext cx="8108462" cy="5054723"/>
          </a:xfrm>
        </p:spPr>
        <p:txBody>
          <a:bodyPr vert="horz" lIns="91440" tIns="45720" rIns="91440" bIns="45720" rtlCol="0" anchor="t">
            <a:normAutofit fontScale="70000" lnSpcReduction="20000"/>
          </a:bodyPr>
          <a:lstStyle/>
          <a:p>
            <a:pPr marL="182880">
              <a:lnSpc>
                <a:spcPct val="120000"/>
              </a:lnSpc>
              <a:buNone/>
            </a:pPr>
            <a:r>
              <a:rPr lang="en-US" sz="3200" dirty="0">
                <a:ea typeface="+mn-lt"/>
                <a:cs typeface="+mn-lt"/>
              </a:rPr>
              <a:t>“City of Ridgecrest makes year-round sports challenging for youth as most fields are poorly maintained, soccer, softball, etc. ” </a:t>
            </a:r>
            <a:endParaRPr lang="en-US">
              <a:ea typeface="+mn-lt"/>
              <a:cs typeface="+mn-lt"/>
            </a:endParaRPr>
          </a:p>
          <a:p>
            <a:pPr marL="182880">
              <a:lnSpc>
                <a:spcPct val="120000"/>
              </a:lnSpc>
              <a:buNone/>
            </a:pPr>
            <a:endParaRPr lang="en-US" sz="3200" dirty="0">
              <a:ea typeface="+mn-lt"/>
              <a:cs typeface="+mn-lt"/>
            </a:endParaRPr>
          </a:p>
          <a:p>
            <a:pPr marL="182880">
              <a:lnSpc>
                <a:spcPct val="120000"/>
              </a:lnSpc>
              <a:buNone/>
            </a:pPr>
            <a:r>
              <a:rPr lang="en-US" sz="3200" dirty="0">
                <a:ea typeface="+mn-lt"/>
                <a:cs typeface="+mn-lt"/>
              </a:rPr>
              <a:t>“I would like to see more community events that target all ages, having a community pool, and continued improvements in our parks and sports facilities.” </a:t>
            </a:r>
            <a:endParaRPr lang="en-US" dirty="0">
              <a:ea typeface="+mn-lt"/>
              <a:cs typeface="+mn-lt"/>
            </a:endParaRPr>
          </a:p>
          <a:p>
            <a:pPr marL="182880">
              <a:lnSpc>
                <a:spcPct val="120000"/>
              </a:lnSpc>
              <a:buNone/>
            </a:pPr>
            <a:endParaRPr lang="en-US" sz="3200" dirty="0">
              <a:ea typeface="+mn-lt"/>
              <a:cs typeface="+mn-lt"/>
            </a:endParaRPr>
          </a:p>
          <a:p>
            <a:pPr marL="182880">
              <a:lnSpc>
                <a:spcPct val="120000"/>
              </a:lnSpc>
              <a:buNone/>
            </a:pPr>
            <a:r>
              <a:rPr lang="en-US" sz="3600" b="1" dirty="0">
                <a:ea typeface="+mn-lt"/>
                <a:cs typeface="+mn-lt"/>
              </a:rPr>
              <a:t>“More things for younger children, indoor playground, community pool, more restaurants, more shops, more date/night life activities. use the fairgrounds to put on more events like a pumpkin patch, Christmas tree farm festival, live music among other things.”</a:t>
            </a:r>
            <a:endParaRPr lang="en-US" sz="3600" b="1">
              <a:cs typeface="Calibri"/>
            </a:endParaRPr>
          </a:p>
          <a:p>
            <a:pPr>
              <a:buNone/>
            </a:pPr>
            <a:endParaRPr lang="en-US" sz="3600" b="1" dirty="0">
              <a:solidFill>
                <a:schemeClr val="accent1">
                  <a:lumMod val="50000"/>
                </a:schemeClr>
              </a:solidFill>
              <a:cs typeface="Calibri"/>
            </a:endParaRPr>
          </a:p>
          <a:p>
            <a:pPr>
              <a:lnSpc>
                <a:spcPct val="100000"/>
              </a:lnSpc>
              <a:buNone/>
            </a:pPr>
            <a:endParaRPr lang="en-US" sz="2400" dirty="0">
              <a:solidFill>
                <a:schemeClr val="accent1">
                  <a:lumMod val="50000"/>
                </a:schemeClr>
              </a:solidFill>
              <a:cs typeface="Calibri"/>
            </a:endParaRPr>
          </a:p>
          <a:p>
            <a:pPr marL="0" indent="0">
              <a:buNone/>
            </a:pPr>
            <a:endParaRPr lang="en-US" sz="2400" dirty="0">
              <a:ea typeface="+mn-lt"/>
              <a:cs typeface="+mn-lt"/>
            </a:endParaRPr>
          </a:p>
        </p:txBody>
      </p:sp>
      <p:sp>
        <p:nvSpPr>
          <p:cNvPr id="4" name="Content Placeholder 11">
            <a:extLst>
              <a:ext uri="{FF2B5EF4-FFF2-40B4-BE49-F238E27FC236}">
                <a16:creationId xmlns:a16="http://schemas.microsoft.com/office/drawing/2014/main" id="{824CB040-1D5E-9A10-93DA-A2C2F80A2E52}"/>
              </a:ext>
            </a:extLst>
          </p:cNvPr>
          <p:cNvSpPr txBox="1">
            <a:spLocks/>
          </p:cNvSpPr>
          <p:nvPr/>
        </p:nvSpPr>
        <p:spPr>
          <a:xfrm>
            <a:off x="8927123" y="2142145"/>
            <a:ext cx="3231661" cy="4265369"/>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solidFill>
                  <a:srgbClr val="FFFFFF"/>
                </a:solidFill>
                <a:ea typeface="+mn-lt"/>
                <a:cs typeface="+mn-lt"/>
              </a:rPr>
              <a:t>Trends within Theme:</a:t>
            </a:r>
            <a:endParaRPr lang="en-US" sz="2400" dirty="0">
              <a:solidFill>
                <a:schemeClr val="bg1"/>
              </a:solidFill>
              <a:ea typeface="+mn-lt"/>
              <a:cs typeface="+mn-lt"/>
            </a:endParaRPr>
          </a:p>
          <a:p>
            <a:pPr marL="0" indent="0">
              <a:buNone/>
            </a:pPr>
            <a:r>
              <a:rPr lang="en-US" sz="1400" dirty="0">
                <a:solidFill>
                  <a:schemeClr val="bg1"/>
                </a:solidFill>
                <a:ea typeface="+mn-lt"/>
                <a:cs typeface="+mn-lt"/>
              </a:rPr>
              <a:t>  </a:t>
            </a:r>
          </a:p>
          <a:p>
            <a:pPr marL="0" indent="0">
              <a:buNone/>
            </a:pPr>
            <a:r>
              <a:rPr lang="en-US" sz="2400" dirty="0">
                <a:solidFill>
                  <a:schemeClr val="bg1"/>
                </a:solidFill>
                <a:ea typeface="+mn-lt"/>
                <a:cs typeface="+mn-lt"/>
              </a:rPr>
              <a:t>Requests for new/open community pool</a:t>
            </a:r>
            <a:endParaRPr lang="en-US" dirty="0">
              <a:solidFill>
                <a:schemeClr val="bg1"/>
              </a:solidFill>
              <a:ea typeface="+mn-lt"/>
              <a:cs typeface="+mn-lt"/>
            </a:endParaRPr>
          </a:p>
          <a:p>
            <a:pPr marL="0" indent="0">
              <a:buNone/>
            </a:pPr>
            <a:r>
              <a:rPr lang="en-US" sz="1800" dirty="0">
                <a:solidFill>
                  <a:schemeClr val="bg1"/>
                </a:solidFill>
                <a:ea typeface="+mn-lt"/>
                <a:cs typeface="+mn-lt"/>
              </a:rPr>
              <a:t>  </a:t>
            </a:r>
            <a:endParaRPr lang="en-US" sz="1800" dirty="0">
              <a:solidFill>
                <a:schemeClr val="bg1"/>
              </a:solidFill>
            </a:endParaRPr>
          </a:p>
          <a:p>
            <a:pPr marL="0" indent="0">
              <a:buNone/>
            </a:pPr>
            <a:r>
              <a:rPr lang="en-US" sz="2400" dirty="0">
                <a:solidFill>
                  <a:schemeClr val="bg1"/>
                </a:solidFill>
                <a:ea typeface="+mn-lt"/>
                <a:cs typeface="+mn-lt"/>
              </a:rPr>
              <a:t>Need for Indoor recreation activities to escape the heat</a:t>
            </a:r>
            <a:endParaRPr lang="en-US" dirty="0">
              <a:solidFill>
                <a:schemeClr val="bg1"/>
              </a:solidFill>
              <a:ea typeface="+mn-lt"/>
              <a:cs typeface="+mn-lt"/>
            </a:endParaRPr>
          </a:p>
          <a:p>
            <a:pPr marL="0" indent="0">
              <a:buNone/>
            </a:pPr>
            <a:r>
              <a:rPr lang="en-US" sz="1800" dirty="0">
                <a:solidFill>
                  <a:schemeClr val="bg1"/>
                </a:solidFill>
                <a:ea typeface="+mn-lt"/>
                <a:cs typeface="+mn-lt"/>
              </a:rPr>
              <a:t>  </a:t>
            </a:r>
            <a:endParaRPr lang="en-US" sz="1800" dirty="0">
              <a:solidFill>
                <a:schemeClr val="bg1"/>
              </a:solidFill>
            </a:endParaRPr>
          </a:p>
          <a:p>
            <a:pPr marL="0" indent="0">
              <a:buNone/>
            </a:pPr>
            <a:r>
              <a:rPr lang="en-US" sz="2400" dirty="0">
                <a:solidFill>
                  <a:schemeClr val="bg1"/>
                </a:solidFill>
                <a:ea typeface="+mn-lt"/>
                <a:cs typeface="+mn-lt"/>
              </a:rPr>
              <a:t>Need for planned recreation activities for children and teens</a:t>
            </a:r>
            <a:endParaRPr lang="en-US">
              <a:solidFill>
                <a:schemeClr val="bg1"/>
              </a:solidFill>
              <a:cs typeface="Calibri"/>
            </a:endParaRPr>
          </a:p>
          <a:p>
            <a:pPr marL="0" indent="0">
              <a:lnSpc>
                <a:spcPct val="100000"/>
              </a:lnSpc>
              <a:buNone/>
            </a:pPr>
            <a:endParaRPr lang="en-US" dirty="0">
              <a:solidFill>
                <a:schemeClr val="bg1"/>
              </a:solidFill>
              <a:cs typeface="Calibri"/>
            </a:endParaRPr>
          </a:p>
          <a:p>
            <a:pPr marL="0" indent="0">
              <a:buNone/>
            </a:pPr>
            <a:endParaRPr lang="en-US" dirty="0">
              <a:solidFill>
                <a:srgbClr val="FFFFFF"/>
              </a:solidFill>
              <a:ea typeface="+mn-lt"/>
              <a:cs typeface="+mn-lt"/>
            </a:endParaRPr>
          </a:p>
        </p:txBody>
      </p:sp>
      <p:pic>
        <p:nvPicPr>
          <p:cNvPr id="7" name="Picture 11" descr="A picture containing shape&#10;&#10;Description automatically generated">
            <a:extLst>
              <a:ext uri="{FF2B5EF4-FFF2-40B4-BE49-F238E27FC236}">
                <a16:creationId xmlns:a16="http://schemas.microsoft.com/office/drawing/2014/main" id="{B56E9E16-8CE8-0ABA-2B87-E5051C1E26DD}"/>
              </a:ext>
            </a:extLst>
          </p:cNvPr>
          <p:cNvPicPr>
            <a:picLocks noChangeAspect="1"/>
          </p:cNvPicPr>
          <p:nvPr/>
        </p:nvPicPr>
        <p:blipFill>
          <a:blip r:embed="rId2"/>
          <a:stretch>
            <a:fillRect/>
          </a:stretch>
        </p:blipFill>
        <p:spPr>
          <a:xfrm>
            <a:off x="9914060" y="225792"/>
            <a:ext cx="1765788" cy="1748448"/>
          </a:xfrm>
          <a:prstGeom prst="ellipse">
            <a:avLst/>
          </a:prstGeom>
          <a:ln w="6350" cap="rnd">
            <a:solidFill>
              <a:schemeClr val="tx1"/>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300704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86FC4E2-A00F-A3B1-33B3-9077A11FCC2C}"/>
              </a:ext>
            </a:extLst>
          </p:cNvPr>
          <p:cNvSpPr/>
          <p:nvPr/>
        </p:nvSpPr>
        <p:spPr>
          <a:xfrm>
            <a:off x="0" y="1953"/>
            <a:ext cx="12184184" cy="1512275"/>
          </a:xfrm>
          <a:prstGeom prst="rect">
            <a:avLst/>
          </a:prstGeom>
          <a:solidFill>
            <a:srgbClr val="2972A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40C28D1-40D2-9BFB-13FE-6DAD959CF93E}"/>
              </a:ext>
            </a:extLst>
          </p:cNvPr>
          <p:cNvSpPr/>
          <p:nvPr/>
        </p:nvSpPr>
        <p:spPr>
          <a:xfrm>
            <a:off x="-1" y="1953"/>
            <a:ext cx="3407507" cy="685409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11" descr="A picture containing shape&#10;&#10;Description automatically generated">
            <a:extLst>
              <a:ext uri="{FF2B5EF4-FFF2-40B4-BE49-F238E27FC236}">
                <a16:creationId xmlns:a16="http://schemas.microsoft.com/office/drawing/2014/main" id="{E4656192-1715-AEDF-7C2E-A9C15F692A52}"/>
              </a:ext>
            </a:extLst>
          </p:cNvPr>
          <p:cNvPicPr>
            <a:picLocks noChangeAspect="1"/>
          </p:cNvPicPr>
          <p:nvPr/>
        </p:nvPicPr>
        <p:blipFill>
          <a:blip r:embed="rId2"/>
          <a:stretch>
            <a:fillRect/>
          </a:stretch>
        </p:blipFill>
        <p:spPr>
          <a:xfrm>
            <a:off x="336306" y="77299"/>
            <a:ext cx="1765788" cy="1748448"/>
          </a:xfrm>
          <a:prstGeom prst="ellipse">
            <a:avLst/>
          </a:prstGeom>
          <a:ln w="6350" cap="rnd">
            <a:solidFill>
              <a:schemeClr val="tx1"/>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14" name="TextBox 13">
            <a:extLst>
              <a:ext uri="{FF2B5EF4-FFF2-40B4-BE49-F238E27FC236}">
                <a16:creationId xmlns:a16="http://schemas.microsoft.com/office/drawing/2014/main" id="{011672E9-24D7-EE62-1269-7A39817C06C4}"/>
              </a:ext>
            </a:extLst>
          </p:cNvPr>
          <p:cNvSpPr txBox="1"/>
          <p:nvPr/>
        </p:nvSpPr>
        <p:spPr>
          <a:xfrm>
            <a:off x="2379784" y="363415"/>
            <a:ext cx="9464431"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4800" b="1" dirty="0">
                <a:solidFill>
                  <a:schemeClr val="bg1"/>
                </a:solidFill>
                <a:latin typeface="Montserrat"/>
                <a:cs typeface="Calibri"/>
              </a:rPr>
              <a:t>THEME: Cultural Affairs</a:t>
            </a:r>
            <a:endParaRPr lang="en-US" dirty="0">
              <a:solidFill>
                <a:schemeClr val="bg1"/>
              </a:solidFill>
            </a:endParaRPr>
          </a:p>
        </p:txBody>
      </p:sp>
      <p:sp>
        <p:nvSpPr>
          <p:cNvPr id="10" name="Content Placeholder 11">
            <a:extLst>
              <a:ext uri="{FF2B5EF4-FFF2-40B4-BE49-F238E27FC236}">
                <a16:creationId xmlns:a16="http://schemas.microsoft.com/office/drawing/2014/main" id="{151C3161-D506-821C-1BBC-2919BE8BF822}"/>
              </a:ext>
            </a:extLst>
          </p:cNvPr>
          <p:cNvSpPr>
            <a:spLocks noGrp="1"/>
          </p:cNvSpPr>
          <p:nvPr>
            <p:ph idx="1"/>
          </p:nvPr>
        </p:nvSpPr>
        <p:spPr>
          <a:xfrm>
            <a:off x="3761153" y="1716208"/>
            <a:ext cx="8108462" cy="5054723"/>
          </a:xfrm>
        </p:spPr>
        <p:txBody>
          <a:bodyPr vert="horz" lIns="91440" tIns="45720" rIns="91440" bIns="45720" rtlCol="0" anchor="t">
            <a:normAutofit fontScale="70000" lnSpcReduction="20000"/>
          </a:bodyPr>
          <a:lstStyle/>
          <a:p>
            <a:pPr marL="182880">
              <a:lnSpc>
                <a:spcPct val="120000"/>
              </a:lnSpc>
              <a:buNone/>
            </a:pPr>
            <a:r>
              <a:rPr lang="en-US" sz="3200" dirty="0">
                <a:ea typeface="+mn-lt"/>
                <a:cs typeface="+mn-lt"/>
              </a:rPr>
              <a:t>“The things that are going on are very sparse. Things like going out to socialize are very few and far between.”</a:t>
            </a:r>
            <a:endParaRPr lang="en-US" dirty="0">
              <a:ea typeface="+mn-lt"/>
              <a:cs typeface="+mn-lt"/>
            </a:endParaRPr>
          </a:p>
          <a:p>
            <a:pPr marL="182880">
              <a:lnSpc>
                <a:spcPct val="120000"/>
              </a:lnSpc>
              <a:buNone/>
            </a:pPr>
            <a:endParaRPr lang="en-US" sz="3200" dirty="0">
              <a:ea typeface="+mn-lt"/>
              <a:cs typeface="+mn-lt"/>
            </a:endParaRPr>
          </a:p>
          <a:p>
            <a:pPr marL="182880">
              <a:lnSpc>
                <a:spcPct val="120000"/>
              </a:lnSpc>
              <a:buNone/>
            </a:pPr>
            <a:r>
              <a:rPr lang="en-US" sz="3200" dirty="0">
                <a:ea typeface="+mn-lt"/>
                <a:cs typeface="+mn-lt"/>
              </a:rPr>
              <a:t> </a:t>
            </a:r>
            <a:r>
              <a:rPr lang="en-US" sz="3600" b="1" dirty="0">
                <a:ea typeface="+mn-lt"/>
                <a:cs typeface="+mn-lt"/>
              </a:rPr>
              <a:t>“We really need to have more access to family type events. Even small things. Just to keep a solid family together without going out of town”</a:t>
            </a:r>
          </a:p>
          <a:p>
            <a:pPr marL="182880">
              <a:lnSpc>
                <a:spcPct val="120000"/>
              </a:lnSpc>
              <a:buNone/>
            </a:pPr>
            <a:endParaRPr lang="en-US" sz="3200" dirty="0">
              <a:ea typeface="+mn-lt"/>
              <a:cs typeface="+mn-lt"/>
            </a:endParaRPr>
          </a:p>
          <a:p>
            <a:pPr marL="182880">
              <a:lnSpc>
                <a:spcPct val="120000"/>
              </a:lnSpc>
              <a:buNone/>
            </a:pPr>
            <a:r>
              <a:rPr lang="en-US" sz="3200" dirty="0">
                <a:ea typeface="+mn-lt"/>
                <a:cs typeface="+mn-lt"/>
              </a:rPr>
              <a:t>“I've lived in Ridgecrest for more than 30 years. I am now finding it difficult to find out what is going on in town without using social media. I have no social media account. Newspapers don't have enough info or it isn't timely. Chamber of Commerce events doesn't seem to be very thorough -- or not much is happening.”</a:t>
            </a:r>
            <a:endParaRPr lang="en-US">
              <a:ea typeface="+mn-lt"/>
              <a:cs typeface="+mn-lt"/>
            </a:endParaRPr>
          </a:p>
        </p:txBody>
      </p:sp>
      <p:sp>
        <p:nvSpPr>
          <p:cNvPr id="4" name="Content Placeholder 11">
            <a:extLst>
              <a:ext uri="{FF2B5EF4-FFF2-40B4-BE49-F238E27FC236}">
                <a16:creationId xmlns:a16="http://schemas.microsoft.com/office/drawing/2014/main" id="{824CB040-1D5E-9A10-93DA-A2C2F80A2E52}"/>
              </a:ext>
            </a:extLst>
          </p:cNvPr>
          <p:cNvSpPr txBox="1">
            <a:spLocks/>
          </p:cNvSpPr>
          <p:nvPr/>
        </p:nvSpPr>
        <p:spPr>
          <a:xfrm>
            <a:off x="146538" y="2056176"/>
            <a:ext cx="3231661" cy="4265369"/>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solidFill>
                  <a:srgbClr val="FFFFFF"/>
                </a:solidFill>
                <a:ea typeface="+mn-lt"/>
                <a:cs typeface="+mn-lt"/>
              </a:rPr>
              <a:t>Trends within Theme:</a:t>
            </a:r>
          </a:p>
          <a:p>
            <a:pPr marL="0" indent="0">
              <a:buNone/>
            </a:pPr>
            <a:endParaRPr lang="en-US" sz="2400" dirty="0">
              <a:solidFill>
                <a:schemeClr val="bg1"/>
              </a:solidFill>
              <a:ea typeface="+mn-lt"/>
              <a:cs typeface="+mn-lt"/>
            </a:endParaRPr>
          </a:p>
          <a:p>
            <a:pPr marL="0" indent="0">
              <a:buNone/>
            </a:pPr>
            <a:r>
              <a:rPr lang="en-US" sz="2400" dirty="0">
                <a:solidFill>
                  <a:schemeClr val="bg1"/>
                </a:solidFill>
                <a:ea typeface="+mn-lt"/>
                <a:cs typeface="+mn-lt"/>
              </a:rPr>
              <a:t>Access to more information around community events</a:t>
            </a:r>
            <a:endParaRPr lang="en-US">
              <a:solidFill>
                <a:schemeClr val="bg1"/>
              </a:solidFill>
              <a:ea typeface="+mn-lt"/>
              <a:cs typeface="+mn-lt"/>
            </a:endParaRPr>
          </a:p>
          <a:p>
            <a:pPr marL="0" indent="0">
              <a:buNone/>
            </a:pPr>
            <a:endParaRPr lang="en-US" sz="2400" dirty="0">
              <a:solidFill>
                <a:schemeClr val="bg1"/>
              </a:solidFill>
              <a:ea typeface="+mn-lt"/>
              <a:cs typeface="+mn-lt"/>
            </a:endParaRPr>
          </a:p>
          <a:p>
            <a:pPr marL="0" indent="0">
              <a:buNone/>
            </a:pPr>
            <a:r>
              <a:rPr lang="en-US" sz="2400" dirty="0">
                <a:solidFill>
                  <a:schemeClr val="bg1"/>
                </a:solidFill>
                <a:ea typeface="+mn-lt"/>
                <a:cs typeface="+mn-lt"/>
              </a:rPr>
              <a:t>More planned community events</a:t>
            </a:r>
            <a:endParaRPr lang="en-US" dirty="0">
              <a:solidFill>
                <a:schemeClr val="bg1"/>
              </a:solidFill>
              <a:ea typeface="+mn-lt"/>
              <a:cs typeface="+mn-lt"/>
            </a:endParaRPr>
          </a:p>
          <a:p>
            <a:pPr marL="0" indent="0">
              <a:buNone/>
            </a:pPr>
            <a:endParaRPr lang="en-US" sz="2400" dirty="0">
              <a:solidFill>
                <a:schemeClr val="bg1"/>
              </a:solidFill>
              <a:ea typeface="+mn-lt"/>
              <a:cs typeface="+mn-lt"/>
            </a:endParaRPr>
          </a:p>
          <a:p>
            <a:pPr marL="0" indent="0">
              <a:buNone/>
            </a:pPr>
            <a:r>
              <a:rPr lang="en-US" sz="2400" dirty="0">
                <a:solidFill>
                  <a:schemeClr val="bg1"/>
                </a:solidFill>
                <a:ea typeface="+mn-lt"/>
                <a:cs typeface="+mn-lt"/>
              </a:rPr>
              <a:t>Efforts to increase civility among residents</a:t>
            </a:r>
            <a:endParaRPr lang="en-US" dirty="0">
              <a:solidFill>
                <a:schemeClr val="bg1"/>
              </a:solidFill>
              <a:cs typeface="Calibri"/>
            </a:endParaRPr>
          </a:p>
          <a:p>
            <a:pPr marL="0" indent="0">
              <a:buNone/>
            </a:pPr>
            <a:endParaRPr lang="en-US" dirty="0">
              <a:solidFill>
                <a:schemeClr val="bg1"/>
              </a:solidFill>
              <a:cs typeface="Calibri"/>
            </a:endParaRPr>
          </a:p>
          <a:p>
            <a:pPr marL="0" indent="0">
              <a:lnSpc>
                <a:spcPct val="100000"/>
              </a:lnSpc>
              <a:buNone/>
            </a:pPr>
            <a:endParaRPr lang="en-US" dirty="0">
              <a:solidFill>
                <a:schemeClr val="bg1"/>
              </a:solidFill>
              <a:cs typeface="Calibri"/>
            </a:endParaRPr>
          </a:p>
          <a:p>
            <a:pPr marL="0" indent="0">
              <a:buNone/>
            </a:pPr>
            <a:endParaRPr lang="en-US" dirty="0">
              <a:solidFill>
                <a:srgbClr val="FFFFFF"/>
              </a:solidFill>
              <a:ea typeface="+mn-lt"/>
              <a:cs typeface="+mn-lt"/>
            </a:endParaRPr>
          </a:p>
        </p:txBody>
      </p:sp>
    </p:spTree>
    <p:extLst>
      <p:ext uri="{BB962C8B-B14F-4D97-AF65-F5344CB8AC3E}">
        <p14:creationId xmlns:p14="http://schemas.microsoft.com/office/powerpoint/2010/main" val="2164883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86FC4E2-A00F-A3B1-33B3-9077A11FCC2C}"/>
              </a:ext>
            </a:extLst>
          </p:cNvPr>
          <p:cNvSpPr/>
          <p:nvPr/>
        </p:nvSpPr>
        <p:spPr>
          <a:xfrm>
            <a:off x="0" y="1953"/>
            <a:ext cx="12184184" cy="1512275"/>
          </a:xfrm>
          <a:prstGeom prst="rect">
            <a:avLst/>
          </a:prstGeom>
          <a:solidFill>
            <a:srgbClr val="2972A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40C28D1-40D2-9BFB-13FE-6DAD959CF93E}"/>
              </a:ext>
            </a:extLst>
          </p:cNvPr>
          <p:cNvSpPr/>
          <p:nvPr/>
        </p:nvSpPr>
        <p:spPr>
          <a:xfrm>
            <a:off x="8753230" y="1953"/>
            <a:ext cx="3407507" cy="685409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011672E9-24D7-EE62-1269-7A39817C06C4}"/>
              </a:ext>
            </a:extLst>
          </p:cNvPr>
          <p:cNvSpPr txBox="1"/>
          <p:nvPr/>
        </p:nvSpPr>
        <p:spPr>
          <a:xfrm>
            <a:off x="-3012831" y="441569"/>
            <a:ext cx="9300308"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4000" b="1" dirty="0">
                <a:solidFill>
                  <a:schemeClr val="bg1"/>
                </a:solidFill>
                <a:latin typeface="Montserrat"/>
                <a:cs typeface="Calibri"/>
              </a:rPr>
              <a:t>THEME: Public Health</a:t>
            </a:r>
            <a:endParaRPr lang="en-US" sz="4000" dirty="0">
              <a:solidFill>
                <a:schemeClr val="bg1"/>
              </a:solidFill>
            </a:endParaRPr>
          </a:p>
        </p:txBody>
      </p:sp>
      <p:sp>
        <p:nvSpPr>
          <p:cNvPr id="10" name="Content Placeholder 11">
            <a:extLst>
              <a:ext uri="{FF2B5EF4-FFF2-40B4-BE49-F238E27FC236}">
                <a16:creationId xmlns:a16="http://schemas.microsoft.com/office/drawing/2014/main" id="{151C3161-D506-821C-1BBC-2919BE8BF822}"/>
              </a:ext>
            </a:extLst>
          </p:cNvPr>
          <p:cNvSpPr>
            <a:spLocks noGrp="1"/>
          </p:cNvSpPr>
          <p:nvPr>
            <p:ph idx="1"/>
          </p:nvPr>
        </p:nvSpPr>
        <p:spPr>
          <a:xfrm>
            <a:off x="353645" y="1798270"/>
            <a:ext cx="8131908" cy="4648323"/>
          </a:xfrm>
        </p:spPr>
        <p:txBody>
          <a:bodyPr vert="horz" lIns="91440" tIns="45720" rIns="91440" bIns="45720" rtlCol="0" anchor="t">
            <a:normAutofit fontScale="85000" lnSpcReduction="20000"/>
          </a:bodyPr>
          <a:lstStyle/>
          <a:p>
            <a:pPr marL="182880">
              <a:lnSpc>
                <a:spcPct val="120000"/>
              </a:lnSpc>
              <a:buNone/>
            </a:pPr>
            <a:r>
              <a:rPr lang="en-US" sz="3200" dirty="0">
                <a:ea typeface="+mn-lt"/>
                <a:cs typeface="+mn-lt"/>
              </a:rPr>
              <a:t>“Main things are... Doctors! We need pediatricians! Full-time permanent doctors. ”</a:t>
            </a:r>
            <a:endParaRPr lang="en-US" dirty="0">
              <a:ea typeface="+mn-lt"/>
              <a:cs typeface="+mn-lt"/>
            </a:endParaRPr>
          </a:p>
          <a:p>
            <a:pPr marL="182880">
              <a:lnSpc>
                <a:spcPct val="120000"/>
              </a:lnSpc>
              <a:buNone/>
            </a:pPr>
            <a:endParaRPr lang="en-US" sz="3200" dirty="0">
              <a:ea typeface="+mn-lt"/>
              <a:cs typeface="+mn-lt"/>
            </a:endParaRPr>
          </a:p>
          <a:p>
            <a:pPr marL="182880">
              <a:lnSpc>
                <a:spcPct val="120000"/>
              </a:lnSpc>
              <a:buNone/>
            </a:pPr>
            <a:r>
              <a:rPr lang="en-US" sz="3200" dirty="0">
                <a:ea typeface="+mn-lt"/>
                <a:cs typeface="+mn-lt"/>
              </a:rPr>
              <a:t> “More health centers. My primary local health center in town closed after COVID-19.”</a:t>
            </a:r>
            <a:endParaRPr lang="en-US" dirty="0">
              <a:ea typeface="+mn-lt"/>
              <a:cs typeface="+mn-lt"/>
            </a:endParaRPr>
          </a:p>
          <a:p>
            <a:pPr marL="182880">
              <a:lnSpc>
                <a:spcPct val="120000"/>
              </a:lnSpc>
              <a:buNone/>
            </a:pPr>
            <a:endParaRPr lang="en-US" sz="3200" dirty="0">
              <a:ea typeface="+mn-lt"/>
              <a:cs typeface="+mn-lt"/>
            </a:endParaRPr>
          </a:p>
          <a:p>
            <a:pPr marL="182880">
              <a:lnSpc>
                <a:spcPct val="120000"/>
              </a:lnSpc>
              <a:buNone/>
            </a:pPr>
            <a:r>
              <a:rPr lang="en-US" sz="3200" dirty="0">
                <a:ea typeface="+mn-lt"/>
                <a:cs typeface="+mn-lt"/>
              </a:rPr>
              <a:t> </a:t>
            </a:r>
            <a:r>
              <a:rPr lang="en-US" sz="3600" b="1" dirty="0">
                <a:ea typeface="+mn-lt"/>
                <a:cs typeface="+mn-lt"/>
              </a:rPr>
              <a:t>“Healthcare quality leaves a lot to be desired. Not enough specialists, long wait times. Same with veterinarians…”</a:t>
            </a:r>
            <a:endParaRPr lang="en-US" sz="3600" b="1">
              <a:cs typeface="Calibri"/>
            </a:endParaRPr>
          </a:p>
          <a:p>
            <a:pPr>
              <a:lnSpc>
                <a:spcPct val="100000"/>
              </a:lnSpc>
              <a:buNone/>
            </a:pPr>
            <a:endParaRPr lang="en-US" sz="3600" b="1" dirty="0">
              <a:solidFill>
                <a:schemeClr val="accent1">
                  <a:lumMod val="50000"/>
                </a:schemeClr>
              </a:solidFill>
              <a:cs typeface="Calibri"/>
            </a:endParaRPr>
          </a:p>
          <a:p>
            <a:pPr marL="0" indent="0">
              <a:buNone/>
            </a:pPr>
            <a:endParaRPr lang="en-US" sz="2400" dirty="0">
              <a:ea typeface="+mn-lt"/>
              <a:cs typeface="+mn-lt"/>
            </a:endParaRPr>
          </a:p>
        </p:txBody>
      </p:sp>
      <p:sp>
        <p:nvSpPr>
          <p:cNvPr id="4" name="Content Placeholder 11">
            <a:extLst>
              <a:ext uri="{FF2B5EF4-FFF2-40B4-BE49-F238E27FC236}">
                <a16:creationId xmlns:a16="http://schemas.microsoft.com/office/drawing/2014/main" id="{824CB040-1D5E-9A10-93DA-A2C2F80A2E52}"/>
              </a:ext>
            </a:extLst>
          </p:cNvPr>
          <p:cNvSpPr txBox="1">
            <a:spLocks/>
          </p:cNvSpPr>
          <p:nvPr/>
        </p:nvSpPr>
        <p:spPr>
          <a:xfrm>
            <a:off x="8927123" y="2142145"/>
            <a:ext cx="3231661" cy="4265369"/>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solidFill>
                  <a:srgbClr val="FFFFFF"/>
                </a:solidFill>
                <a:ea typeface="+mn-lt"/>
                <a:cs typeface="+mn-lt"/>
              </a:rPr>
              <a:t>Trends within Theme:</a:t>
            </a:r>
            <a:endParaRPr lang="en-US" sz="2400" dirty="0">
              <a:solidFill>
                <a:schemeClr val="bg1"/>
              </a:solidFill>
              <a:ea typeface="+mn-lt"/>
              <a:cs typeface="+mn-lt"/>
            </a:endParaRPr>
          </a:p>
          <a:p>
            <a:pPr marL="0" indent="0">
              <a:buNone/>
            </a:pPr>
            <a:r>
              <a:rPr lang="en-US" sz="1400" dirty="0">
                <a:solidFill>
                  <a:schemeClr val="bg1"/>
                </a:solidFill>
                <a:ea typeface="+mn-lt"/>
                <a:cs typeface="+mn-lt"/>
              </a:rPr>
              <a:t>  </a:t>
            </a:r>
            <a:endParaRPr lang="en-US" sz="1400">
              <a:solidFill>
                <a:schemeClr val="bg1"/>
              </a:solidFill>
              <a:ea typeface="+mn-lt"/>
              <a:cs typeface="+mn-lt"/>
            </a:endParaRPr>
          </a:p>
          <a:p>
            <a:pPr marL="0" indent="0">
              <a:buNone/>
            </a:pPr>
            <a:r>
              <a:rPr lang="en-US" sz="2400" dirty="0">
                <a:solidFill>
                  <a:schemeClr val="bg1"/>
                </a:solidFill>
                <a:ea typeface="+mn-lt"/>
                <a:cs typeface="+mn-lt"/>
              </a:rPr>
              <a:t>Better hospitals/care</a:t>
            </a:r>
            <a:endParaRPr lang="en-US" dirty="0">
              <a:solidFill>
                <a:schemeClr val="bg1"/>
              </a:solidFill>
              <a:ea typeface="+mn-lt"/>
              <a:cs typeface="+mn-lt"/>
            </a:endParaRPr>
          </a:p>
          <a:p>
            <a:pPr marL="0" indent="0">
              <a:buNone/>
            </a:pPr>
            <a:endParaRPr lang="en-US" sz="2400" dirty="0">
              <a:solidFill>
                <a:schemeClr val="bg1"/>
              </a:solidFill>
              <a:ea typeface="+mn-lt"/>
              <a:cs typeface="+mn-lt"/>
            </a:endParaRPr>
          </a:p>
          <a:p>
            <a:pPr marL="0" indent="0">
              <a:buNone/>
            </a:pPr>
            <a:r>
              <a:rPr lang="en-US" sz="2400" dirty="0">
                <a:solidFill>
                  <a:schemeClr val="bg1"/>
                </a:solidFill>
                <a:ea typeface="+mn-lt"/>
                <a:cs typeface="+mn-lt"/>
              </a:rPr>
              <a:t>Vet/pet services being offered locally</a:t>
            </a:r>
            <a:endParaRPr lang="en-US" dirty="0">
              <a:solidFill>
                <a:schemeClr val="bg1"/>
              </a:solidFill>
              <a:ea typeface="+mn-lt"/>
              <a:cs typeface="+mn-lt"/>
            </a:endParaRPr>
          </a:p>
          <a:p>
            <a:pPr marL="0" indent="0">
              <a:buNone/>
            </a:pPr>
            <a:endParaRPr lang="en-US" sz="2400" dirty="0">
              <a:solidFill>
                <a:schemeClr val="bg1"/>
              </a:solidFill>
              <a:ea typeface="+mn-lt"/>
              <a:cs typeface="+mn-lt"/>
            </a:endParaRPr>
          </a:p>
          <a:p>
            <a:pPr marL="0" indent="0">
              <a:buNone/>
            </a:pPr>
            <a:r>
              <a:rPr lang="en-US" sz="2400" dirty="0">
                <a:solidFill>
                  <a:schemeClr val="bg1"/>
                </a:solidFill>
                <a:ea typeface="+mn-lt"/>
                <a:cs typeface="+mn-lt"/>
              </a:rPr>
              <a:t>Efforts to attract/retain healthcare facilities and staff</a:t>
            </a:r>
            <a:endParaRPr lang="en-US">
              <a:solidFill>
                <a:schemeClr val="bg1"/>
              </a:solidFill>
              <a:cs typeface="Calibri"/>
            </a:endParaRPr>
          </a:p>
          <a:p>
            <a:pPr marL="0" indent="0">
              <a:lnSpc>
                <a:spcPct val="100000"/>
              </a:lnSpc>
              <a:buNone/>
            </a:pPr>
            <a:endParaRPr lang="en-US" dirty="0">
              <a:solidFill>
                <a:schemeClr val="bg1"/>
              </a:solidFill>
              <a:cs typeface="Calibri"/>
            </a:endParaRPr>
          </a:p>
          <a:p>
            <a:pPr marL="0" indent="0">
              <a:buNone/>
            </a:pPr>
            <a:endParaRPr lang="en-US" dirty="0">
              <a:solidFill>
                <a:schemeClr val="bg1"/>
              </a:solidFill>
              <a:ea typeface="+mn-lt"/>
              <a:cs typeface="+mn-lt"/>
            </a:endParaRPr>
          </a:p>
        </p:txBody>
      </p:sp>
      <p:pic>
        <p:nvPicPr>
          <p:cNvPr id="7" name="Picture 11" descr="A picture containing shape&#10;&#10;Description automatically generated">
            <a:extLst>
              <a:ext uri="{FF2B5EF4-FFF2-40B4-BE49-F238E27FC236}">
                <a16:creationId xmlns:a16="http://schemas.microsoft.com/office/drawing/2014/main" id="{B56E9E16-8CE8-0ABA-2B87-E5051C1E26DD}"/>
              </a:ext>
            </a:extLst>
          </p:cNvPr>
          <p:cNvPicPr>
            <a:picLocks noChangeAspect="1"/>
          </p:cNvPicPr>
          <p:nvPr/>
        </p:nvPicPr>
        <p:blipFill>
          <a:blip r:embed="rId2"/>
          <a:stretch>
            <a:fillRect/>
          </a:stretch>
        </p:blipFill>
        <p:spPr>
          <a:xfrm>
            <a:off x="9914060" y="225792"/>
            <a:ext cx="1765788" cy="1748448"/>
          </a:xfrm>
          <a:prstGeom prst="ellipse">
            <a:avLst/>
          </a:prstGeom>
          <a:ln w="6350" cap="rnd">
            <a:solidFill>
              <a:schemeClr val="tx1"/>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4315632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2972A3"/>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D53C934-E8A3-0ECC-0A47-C42E09B6045F}"/>
              </a:ext>
            </a:extLst>
          </p:cNvPr>
          <p:cNvSpPr/>
          <p:nvPr/>
        </p:nvSpPr>
        <p:spPr>
          <a:xfrm>
            <a:off x="9448764" y="-718"/>
            <a:ext cx="2742516" cy="685440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1" descr="A picture containing shape&#10;&#10;Description automatically generated">
            <a:extLst>
              <a:ext uri="{FF2B5EF4-FFF2-40B4-BE49-F238E27FC236}">
                <a16:creationId xmlns:a16="http://schemas.microsoft.com/office/drawing/2014/main" id="{D5D51FFD-C301-7EC1-2C92-C01684818567}"/>
              </a:ext>
            </a:extLst>
          </p:cNvPr>
          <p:cNvPicPr>
            <a:picLocks noChangeAspect="1"/>
          </p:cNvPicPr>
          <p:nvPr/>
        </p:nvPicPr>
        <p:blipFill>
          <a:blip r:embed="rId2"/>
          <a:stretch>
            <a:fillRect/>
          </a:stretch>
        </p:blipFill>
        <p:spPr>
          <a:xfrm>
            <a:off x="9851537" y="350838"/>
            <a:ext cx="2078403" cy="2064970"/>
          </a:xfrm>
          <a:prstGeom prst="ellipse">
            <a:avLst/>
          </a:prstGeom>
          <a:ln w="6350" cap="rnd">
            <a:solidFill>
              <a:schemeClr val="tx1"/>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13" name="TextBox 12">
            <a:extLst>
              <a:ext uri="{FF2B5EF4-FFF2-40B4-BE49-F238E27FC236}">
                <a16:creationId xmlns:a16="http://schemas.microsoft.com/office/drawing/2014/main" id="{276B2B8B-3E11-A2BE-FA5A-B249B8857536}"/>
              </a:ext>
            </a:extLst>
          </p:cNvPr>
          <p:cNvSpPr txBox="1"/>
          <p:nvPr/>
        </p:nvSpPr>
        <p:spPr>
          <a:xfrm>
            <a:off x="531446" y="1352061"/>
            <a:ext cx="8596923" cy="458587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dirty="0">
                <a:solidFill>
                  <a:schemeClr val="bg1"/>
                </a:solidFill>
                <a:latin typeface="Montserrat"/>
                <a:cs typeface="Calibri"/>
              </a:rPr>
              <a:t>Thank you to the</a:t>
            </a:r>
            <a:endParaRPr lang="en-US" dirty="0">
              <a:solidFill>
                <a:schemeClr val="bg1"/>
              </a:solidFill>
            </a:endParaRPr>
          </a:p>
          <a:p>
            <a:r>
              <a:rPr lang="en-US" sz="4800" b="1" dirty="0">
                <a:solidFill>
                  <a:schemeClr val="accent2"/>
                </a:solidFill>
                <a:latin typeface="Montserrat"/>
                <a:cs typeface="Calibri"/>
              </a:rPr>
              <a:t>1,261</a:t>
            </a:r>
            <a:r>
              <a:rPr lang="en-US" sz="4800" b="1" dirty="0">
                <a:solidFill>
                  <a:schemeClr val="bg1"/>
                </a:solidFill>
                <a:latin typeface="Montserrat"/>
                <a:cs typeface="Calibri"/>
              </a:rPr>
              <a:t> PARTICIPANTS</a:t>
            </a:r>
          </a:p>
          <a:p>
            <a:endParaRPr lang="en-US" sz="4800" b="1" dirty="0">
              <a:solidFill>
                <a:schemeClr val="bg1"/>
              </a:solidFill>
              <a:latin typeface="Montserrat"/>
              <a:cs typeface="Calibri"/>
            </a:endParaRPr>
          </a:p>
          <a:p>
            <a:r>
              <a:rPr lang="en-US" sz="2800" dirty="0">
                <a:solidFill>
                  <a:schemeClr val="bg1"/>
                </a:solidFill>
                <a:latin typeface="Montserrat"/>
                <a:cs typeface="Calibri"/>
              </a:rPr>
              <a:t>Remember: Surveys are the best way for us to collect and analyze data in one central, sortable, and exportable format. We appreciate you taking the time to complete them!</a:t>
            </a:r>
          </a:p>
          <a:p>
            <a:endParaRPr lang="en-US" sz="3600" dirty="0">
              <a:solidFill>
                <a:schemeClr val="bg1"/>
              </a:solidFill>
              <a:latin typeface="Montserrat"/>
              <a:cs typeface="Calibri"/>
            </a:endParaRPr>
          </a:p>
        </p:txBody>
      </p:sp>
    </p:spTree>
    <p:extLst>
      <p:ext uri="{BB962C8B-B14F-4D97-AF65-F5344CB8AC3E}">
        <p14:creationId xmlns:p14="http://schemas.microsoft.com/office/powerpoint/2010/main" val="949220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86FC4E2-A00F-A3B1-33B3-9077A11FCC2C}"/>
              </a:ext>
            </a:extLst>
          </p:cNvPr>
          <p:cNvSpPr/>
          <p:nvPr/>
        </p:nvSpPr>
        <p:spPr>
          <a:xfrm>
            <a:off x="0" y="1953"/>
            <a:ext cx="9683261" cy="1508368"/>
          </a:xfrm>
          <a:prstGeom prst="rect">
            <a:avLst/>
          </a:prstGeom>
          <a:solidFill>
            <a:srgbClr val="2972A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40C28D1-40D2-9BFB-13FE-6DAD959CF93E}"/>
              </a:ext>
            </a:extLst>
          </p:cNvPr>
          <p:cNvSpPr/>
          <p:nvPr/>
        </p:nvSpPr>
        <p:spPr>
          <a:xfrm>
            <a:off x="9683261" y="-1955"/>
            <a:ext cx="2508738" cy="685409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11" descr="A picture containing shape&#10;&#10;Description automatically generated">
            <a:extLst>
              <a:ext uri="{FF2B5EF4-FFF2-40B4-BE49-F238E27FC236}">
                <a16:creationId xmlns:a16="http://schemas.microsoft.com/office/drawing/2014/main" id="{E4656192-1715-AEDF-7C2E-A9C15F692A52}"/>
              </a:ext>
            </a:extLst>
          </p:cNvPr>
          <p:cNvPicPr>
            <a:picLocks noChangeAspect="1"/>
          </p:cNvPicPr>
          <p:nvPr/>
        </p:nvPicPr>
        <p:blipFill>
          <a:blip r:embed="rId2"/>
          <a:stretch>
            <a:fillRect/>
          </a:stretch>
        </p:blipFill>
        <p:spPr>
          <a:xfrm>
            <a:off x="9914060" y="225792"/>
            <a:ext cx="1765788" cy="1748448"/>
          </a:xfrm>
          <a:prstGeom prst="ellipse">
            <a:avLst/>
          </a:prstGeom>
          <a:ln w="6350" cap="rnd">
            <a:solidFill>
              <a:schemeClr val="tx1"/>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12" name="Content Placeholder 11">
            <a:extLst>
              <a:ext uri="{FF2B5EF4-FFF2-40B4-BE49-F238E27FC236}">
                <a16:creationId xmlns:a16="http://schemas.microsoft.com/office/drawing/2014/main" id="{18ED0AD8-6471-7AF3-E214-167157AD156C}"/>
              </a:ext>
            </a:extLst>
          </p:cNvPr>
          <p:cNvSpPr>
            <a:spLocks noGrp="1"/>
          </p:cNvSpPr>
          <p:nvPr>
            <p:ph idx="1"/>
          </p:nvPr>
        </p:nvSpPr>
        <p:spPr>
          <a:xfrm>
            <a:off x="338016" y="1825625"/>
            <a:ext cx="9116646" cy="4742107"/>
          </a:xfrm>
        </p:spPr>
        <p:txBody>
          <a:bodyPr vert="horz" lIns="91440" tIns="45720" rIns="91440" bIns="45720" rtlCol="0" anchor="t">
            <a:normAutofit/>
          </a:bodyPr>
          <a:lstStyle/>
          <a:p>
            <a:pPr>
              <a:buNone/>
            </a:pPr>
            <a:r>
              <a:rPr lang="en-US" b="1" dirty="0">
                <a:ea typeface="+mn-lt"/>
                <a:cs typeface="+mn-lt"/>
              </a:rPr>
              <a:t>Rate the following Quality of Life activities in</a:t>
            </a:r>
            <a:endParaRPr lang="en-US" dirty="0">
              <a:ea typeface="+mn-lt"/>
              <a:cs typeface="+mn-lt"/>
            </a:endParaRPr>
          </a:p>
          <a:p>
            <a:pPr>
              <a:buNone/>
            </a:pPr>
            <a:r>
              <a:rPr lang="en-US" b="1" dirty="0">
                <a:ea typeface="+mn-lt"/>
                <a:cs typeface="+mn-lt"/>
              </a:rPr>
              <a:t>Ridgecrest from 1-4:</a:t>
            </a:r>
            <a:endParaRPr lang="en-US" sz="1600" dirty="0">
              <a:ea typeface="+mn-lt"/>
              <a:cs typeface="+mn-lt"/>
            </a:endParaRPr>
          </a:p>
          <a:p>
            <a:pPr>
              <a:buNone/>
            </a:pPr>
            <a:r>
              <a:rPr lang="en-US" sz="1600" i="1" dirty="0">
                <a:ea typeface="+mn-lt"/>
                <a:cs typeface="+mn-lt"/>
              </a:rPr>
              <a:t>(1- Poor, 2-Fair, 3-Good, 4-Excellent)</a:t>
            </a:r>
            <a:endParaRPr lang="en-US" sz="1600" dirty="0">
              <a:cs typeface="Calibri"/>
            </a:endParaRPr>
          </a:p>
          <a:p>
            <a:pPr>
              <a:buNone/>
            </a:pPr>
            <a:endParaRPr lang="en-US" i="1" dirty="0">
              <a:ea typeface="+mn-lt"/>
              <a:cs typeface="+mn-lt"/>
            </a:endParaRPr>
          </a:p>
          <a:p>
            <a:pPr lvl="1">
              <a:buFont typeface="Arial"/>
              <a:buChar char="•"/>
            </a:pPr>
            <a:r>
              <a:rPr lang="en-US" dirty="0">
                <a:ea typeface="+mn-lt"/>
                <a:cs typeface="+mn-lt"/>
              </a:rPr>
              <a:t>Social activities to meet new people (church events, social clubs)</a:t>
            </a:r>
            <a:endParaRPr lang="en-US" dirty="0">
              <a:cs typeface="Calibri"/>
            </a:endParaRPr>
          </a:p>
          <a:p>
            <a:pPr lvl="1">
              <a:buFont typeface="Arial"/>
              <a:buChar char="•"/>
            </a:pPr>
            <a:r>
              <a:rPr lang="en-US" dirty="0">
                <a:ea typeface="+mn-lt"/>
                <a:cs typeface="+mn-lt"/>
              </a:rPr>
              <a:t>Outdoor Activities (hiking, biking, off-roading, OHV)</a:t>
            </a:r>
            <a:endParaRPr lang="en-US" dirty="0">
              <a:cs typeface="Calibri"/>
            </a:endParaRPr>
          </a:p>
          <a:p>
            <a:pPr lvl="1">
              <a:buFont typeface="Arial"/>
              <a:buChar char="•"/>
            </a:pPr>
            <a:r>
              <a:rPr lang="en-US" dirty="0">
                <a:ea typeface="+mn-lt"/>
                <a:cs typeface="+mn-lt"/>
              </a:rPr>
              <a:t>Entertainment (movies, theater, dining, nightclubs)</a:t>
            </a:r>
            <a:endParaRPr lang="en-US" dirty="0">
              <a:cs typeface="Calibri"/>
            </a:endParaRPr>
          </a:p>
          <a:p>
            <a:pPr lvl="1">
              <a:buFont typeface="Arial"/>
              <a:buChar char="•"/>
            </a:pPr>
            <a:r>
              <a:rPr lang="en-US" dirty="0">
                <a:ea typeface="+mn-lt"/>
                <a:cs typeface="+mn-lt"/>
              </a:rPr>
              <a:t>Community Events (Parade of 1000 Flags, Petroglyph Festival) </a:t>
            </a:r>
          </a:p>
          <a:p>
            <a:pPr lvl="1">
              <a:buFont typeface="Arial"/>
              <a:buChar char="•"/>
            </a:pPr>
            <a:r>
              <a:rPr lang="en-US" dirty="0">
                <a:ea typeface="+mn-lt"/>
                <a:cs typeface="+mn-lt"/>
              </a:rPr>
              <a:t>Recreation Programs (softball, baseball, basketball, tennis, community pool) </a:t>
            </a:r>
            <a:endParaRPr lang="en-US" dirty="0">
              <a:cs typeface="Calibri"/>
            </a:endParaRPr>
          </a:p>
          <a:p>
            <a:pPr lvl="1">
              <a:buFont typeface="Arial"/>
              <a:buChar char="•"/>
            </a:pPr>
            <a:r>
              <a:rPr lang="en-US" dirty="0">
                <a:ea typeface="+mn-lt"/>
                <a:cs typeface="+mn-lt"/>
              </a:rPr>
              <a:t>Access to good internet speed </a:t>
            </a:r>
            <a:endParaRPr lang="en-US" dirty="0">
              <a:cs typeface="Calibri"/>
            </a:endParaRPr>
          </a:p>
          <a:p>
            <a:pPr lvl="1">
              <a:buNone/>
            </a:pPr>
            <a:endParaRPr lang="en-US" dirty="0">
              <a:cs typeface="Calibri"/>
            </a:endParaRPr>
          </a:p>
          <a:p>
            <a:pPr marL="0" indent="0">
              <a:buNone/>
            </a:pPr>
            <a:endParaRPr lang="en-US" dirty="0">
              <a:cs typeface="Calibri"/>
            </a:endParaRPr>
          </a:p>
        </p:txBody>
      </p:sp>
      <p:sp>
        <p:nvSpPr>
          <p:cNvPr id="14" name="TextBox 13">
            <a:extLst>
              <a:ext uri="{FF2B5EF4-FFF2-40B4-BE49-F238E27FC236}">
                <a16:creationId xmlns:a16="http://schemas.microsoft.com/office/drawing/2014/main" id="{011672E9-24D7-EE62-1269-7A39817C06C4}"/>
              </a:ext>
            </a:extLst>
          </p:cNvPr>
          <p:cNvSpPr txBox="1"/>
          <p:nvPr/>
        </p:nvSpPr>
        <p:spPr>
          <a:xfrm>
            <a:off x="339969" y="363415"/>
            <a:ext cx="7885723"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dirty="0">
                <a:solidFill>
                  <a:schemeClr val="bg1"/>
                </a:solidFill>
                <a:latin typeface="Montserrat"/>
                <a:cs typeface="Calibri"/>
              </a:rPr>
              <a:t>Question 1</a:t>
            </a:r>
            <a:endParaRPr lang="en-US" dirty="0"/>
          </a:p>
        </p:txBody>
      </p:sp>
    </p:spTree>
    <p:extLst>
      <p:ext uri="{BB962C8B-B14F-4D97-AF65-F5344CB8AC3E}">
        <p14:creationId xmlns:p14="http://schemas.microsoft.com/office/powerpoint/2010/main" val="271291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86FC4E2-A00F-A3B1-33B3-9077A11FCC2C}"/>
              </a:ext>
            </a:extLst>
          </p:cNvPr>
          <p:cNvSpPr/>
          <p:nvPr/>
        </p:nvSpPr>
        <p:spPr>
          <a:xfrm>
            <a:off x="0" y="1953"/>
            <a:ext cx="12184184" cy="1512275"/>
          </a:xfrm>
          <a:prstGeom prst="rect">
            <a:avLst/>
          </a:prstGeom>
          <a:solidFill>
            <a:srgbClr val="2972A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40C28D1-40D2-9BFB-13FE-6DAD959CF93E}"/>
              </a:ext>
            </a:extLst>
          </p:cNvPr>
          <p:cNvSpPr/>
          <p:nvPr/>
        </p:nvSpPr>
        <p:spPr>
          <a:xfrm>
            <a:off x="-1" y="1953"/>
            <a:ext cx="2508738" cy="685409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11" descr="A picture containing shape&#10;&#10;Description automatically generated">
            <a:extLst>
              <a:ext uri="{FF2B5EF4-FFF2-40B4-BE49-F238E27FC236}">
                <a16:creationId xmlns:a16="http://schemas.microsoft.com/office/drawing/2014/main" id="{E4656192-1715-AEDF-7C2E-A9C15F692A52}"/>
              </a:ext>
            </a:extLst>
          </p:cNvPr>
          <p:cNvPicPr>
            <a:picLocks noChangeAspect="1"/>
          </p:cNvPicPr>
          <p:nvPr/>
        </p:nvPicPr>
        <p:blipFill>
          <a:blip r:embed="rId2"/>
          <a:stretch>
            <a:fillRect/>
          </a:stretch>
        </p:blipFill>
        <p:spPr>
          <a:xfrm>
            <a:off x="336306" y="77299"/>
            <a:ext cx="1765788" cy="1748448"/>
          </a:xfrm>
          <a:prstGeom prst="ellipse">
            <a:avLst/>
          </a:prstGeom>
          <a:ln w="6350" cap="rnd">
            <a:solidFill>
              <a:schemeClr val="tx1"/>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12" name="Content Placeholder 11">
            <a:extLst>
              <a:ext uri="{FF2B5EF4-FFF2-40B4-BE49-F238E27FC236}">
                <a16:creationId xmlns:a16="http://schemas.microsoft.com/office/drawing/2014/main" id="{18ED0AD8-6471-7AF3-E214-167157AD156C}"/>
              </a:ext>
            </a:extLst>
          </p:cNvPr>
          <p:cNvSpPr>
            <a:spLocks noGrp="1"/>
          </p:cNvSpPr>
          <p:nvPr>
            <p:ph idx="1"/>
          </p:nvPr>
        </p:nvSpPr>
        <p:spPr>
          <a:xfrm>
            <a:off x="2952261" y="2052271"/>
            <a:ext cx="9780954" cy="4374784"/>
          </a:xfrm>
        </p:spPr>
        <p:txBody>
          <a:bodyPr vert="horz" lIns="91440" tIns="45720" rIns="91440" bIns="45720" rtlCol="0" anchor="t">
            <a:normAutofit/>
          </a:bodyPr>
          <a:lstStyle/>
          <a:p>
            <a:pPr marL="0" indent="0">
              <a:buNone/>
            </a:pPr>
            <a:r>
              <a:rPr lang="en-US" b="1" dirty="0">
                <a:ea typeface="+mn-lt"/>
                <a:cs typeface="+mn-lt"/>
              </a:rPr>
              <a:t>Rate how important each reason is to your decision to</a:t>
            </a:r>
            <a:endParaRPr lang="en-US">
              <a:ea typeface="+mn-lt"/>
              <a:cs typeface="+mn-lt"/>
            </a:endParaRPr>
          </a:p>
          <a:p>
            <a:pPr marL="0" indent="0">
              <a:buNone/>
            </a:pPr>
            <a:r>
              <a:rPr lang="en-US" b="1" dirty="0">
                <a:ea typeface="+mn-lt"/>
                <a:cs typeface="+mn-lt"/>
              </a:rPr>
              <a:t>live in Ridgecrest from 1-4:</a:t>
            </a:r>
            <a:endParaRPr lang="en-US" dirty="0">
              <a:cs typeface="Calibri"/>
            </a:endParaRPr>
          </a:p>
          <a:p>
            <a:pPr>
              <a:buNone/>
            </a:pPr>
            <a:r>
              <a:rPr lang="en-US" sz="1800" i="1" dirty="0">
                <a:ea typeface="+mn-lt"/>
                <a:cs typeface="+mn-lt"/>
              </a:rPr>
              <a:t>(1- Not Important, 2-Somewhat Important, 3-Important, 4-Very Important)</a:t>
            </a:r>
            <a:endParaRPr lang="en-US" sz="1800" dirty="0">
              <a:cs typeface="Calibri"/>
            </a:endParaRPr>
          </a:p>
          <a:p>
            <a:pPr lvl="2"/>
            <a:r>
              <a:rPr lang="en-US" dirty="0">
                <a:ea typeface="+mn-lt"/>
                <a:cs typeface="+mn-lt"/>
              </a:rPr>
              <a:t>Employment Opportunities</a:t>
            </a:r>
            <a:endParaRPr lang="en-US">
              <a:cs typeface="Calibri"/>
            </a:endParaRPr>
          </a:p>
          <a:p>
            <a:pPr lvl="2"/>
            <a:r>
              <a:rPr lang="en-US" dirty="0">
                <a:ea typeface="+mn-lt"/>
                <a:cs typeface="+mn-lt"/>
              </a:rPr>
              <a:t>Affordability of Housing (cost of living)</a:t>
            </a:r>
            <a:endParaRPr lang="en-US">
              <a:cs typeface="Calibri"/>
            </a:endParaRPr>
          </a:p>
          <a:p>
            <a:pPr lvl="2"/>
            <a:r>
              <a:rPr lang="en-US" dirty="0">
                <a:ea typeface="+mn-lt"/>
                <a:cs typeface="+mn-lt"/>
              </a:rPr>
              <a:t>Safety and Security, Quality of Healthcare,</a:t>
            </a:r>
            <a:endParaRPr lang="en-US">
              <a:cs typeface="Calibri"/>
            </a:endParaRPr>
          </a:p>
          <a:p>
            <a:pPr lvl="2"/>
            <a:r>
              <a:rPr lang="en-US" dirty="0">
                <a:ea typeface="+mn-lt"/>
                <a:cs typeface="+mn-lt"/>
              </a:rPr>
              <a:t>Quality of Life Activities, Quality Schools</a:t>
            </a:r>
            <a:endParaRPr lang="en-US">
              <a:cs typeface="Calibri"/>
            </a:endParaRPr>
          </a:p>
          <a:p>
            <a:pPr lvl="2"/>
            <a:r>
              <a:rPr lang="en-US" dirty="0">
                <a:ea typeface="+mn-lt"/>
                <a:cs typeface="+mn-lt"/>
              </a:rPr>
              <a:t>Small Town Feel (Sense of Community)</a:t>
            </a:r>
            <a:endParaRPr lang="en-US">
              <a:cs typeface="Calibri"/>
            </a:endParaRPr>
          </a:p>
          <a:p>
            <a:pPr lvl="2"/>
            <a:r>
              <a:rPr lang="en-US" dirty="0">
                <a:ea typeface="+mn-lt"/>
                <a:cs typeface="+mn-lt"/>
              </a:rPr>
              <a:t>Access to Suitable Shopping</a:t>
            </a:r>
            <a:endParaRPr lang="en-US">
              <a:cs typeface="Calibri"/>
            </a:endParaRPr>
          </a:p>
          <a:p>
            <a:pPr lvl="2"/>
            <a:r>
              <a:rPr lang="en-US" dirty="0">
                <a:ea typeface="+mn-lt"/>
                <a:cs typeface="+mn-lt"/>
              </a:rPr>
              <a:t>Close to Family and Friends</a:t>
            </a:r>
            <a:endParaRPr lang="en-US">
              <a:cs typeface="Calibri"/>
            </a:endParaRPr>
          </a:p>
          <a:p>
            <a:pPr lvl="2"/>
            <a:r>
              <a:rPr lang="en-US" dirty="0">
                <a:ea typeface="+mn-lt"/>
                <a:cs typeface="+mn-lt"/>
              </a:rPr>
              <a:t>Desert Environment (weather, dark skies) </a:t>
            </a:r>
            <a:endParaRPr lang="en-US">
              <a:cs typeface="Calibri"/>
            </a:endParaRPr>
          </a:p>
          <a:p>
            <a:pPr lvl="1">
              <a:buNone/>
            </a:pPr>
            <a:endParaRPr lang="en-US" b="1" dirty="0">
              <a:cs typeface="Calibri"/>
            </a:endParaRPr>
          </a:p>
        </p:txBody>
      </p:sp>
      <p:sp>
        <p:nvSpPr>
          <p:cNvPr id="14" name="TextBox 13">
            <a:extLst>
              <a:ext uri="{FF2B5EF4-FFF2-40B4-BE49-F238E27FC236}">
                <a16:creationId xmlns:a16="http://schemas.microsoft.com/office/drawing/2014/main" id="{011672E9-24D7-EE62-1269-7A39817C06C4}"/>
              </a:ext>
            </a:extLst>
          </p:cNvPr>
          <p:cNvSpPr txBox="1"/>
          <p:nvPr/>
        </p:nvSpPr>
        <p:spPr>
          <a:xfrm>
            <a:off x="4513384" y="363415"/>
            <a:ext cx="7330831"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4800" b="1" dirty="0">
                <a:solidFill>
                  <a:schemeClr val="bg1"/>
                </a:solidFill>
                <a:latin typeface="Montserrat"/>
                <a:cs typeface="Calibri"/>
              </a:rPr>
              <a:t>Question 2</a:t>
            </a:r>
            <a:endParaRPr lang="en-US" dirty="0"/>
          </a:p>
        </p:txBody>
      </p:sp>
    </p:spTree>
    <p:extLst>
      <p:ext uri="{BB962C8B-B14F-4D97-AF65-F5344CB8AC3E}">
        <p14:creationId xmlns:p14="http://schemas.microsoft.com/office/powerpoint/2010/main" val="1687367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86FC4E2-A00F-A3B1-33B3-9077A11FCC2C}"/>
              </a:ext>
            </a:extLst>
          </p:cNvPr>
          <p:cNvSpPr/>
          <p:nvPr/>
        </p:nvSpPr>
        <p:spPr>
          <a:xfrm>
            <a:off x="0" y="1953"/>
            <a:ext cx="9683261" cy="1508368"/>
          </a:xfrm>
          <a:prstGeom prst="rect">
            <a:avLst/>
          </a:prstGeom>
          <a:solidFill>
            <a:srgbClr val="2972A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40C28D1-40D2-9BFB-13FE-6DAD959CF93E}"/>
              </a:ext>
            </a:extLst>
          </p:cNvPr>
          <p:cNvSpPr/>
          <p:nvPr/>
        </p:nvSpPr>
        <p:spPr>
          <a:xfrm>
            <a:off x="9683261" y="-1955"/>
            <a:ext cx="2508738" cy="685409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11" descr="A picture containing shape&#10;&#10;Description automatically generated">
            <a:extLst>
              <a:ext uri="{FF2B5EF4-FFF2-40B4-BE49-F238E27FC236}">
                <a16:creationId xmlns:a16="http://schemas.microsoft.com/office/drawing/2014/main" id="{E4656192-1715-AEDF-7C2E-A9C15F692A52}"/>
              </a:ext>
            </a:extLst>
          </p:cNvPr>
          <p:cNvPicPr>
            <a:picLocks noChangeAspect="1"/>
          </p:cNvPicPr>
          <p:nvPr/>
        </p:nvPicPr>
        <p:blipFill>
          <a:blip r:embed="rId2"/>
          <a:stretch>
            <a:fillRect/>
          </a:stretch>
        </p:blipFill>
        <p:spPr>
          <a:xfrm>
            <a:off x="9914060" y="225792"/>
            <a:ext cx="1765788" cy="1748448"/>
          </a:xfrm>
          <a:prstGeom prst="ellipse">
            <a:avLst/>
          </a:prstGeom>
          <a:ln w="6350" cap="rnd">
            <a:solidFill>
              <a:schemeClr val="tx1"/>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12" name="Content Placeholder 11">
            <a:extLst>
              <a:ext uri="{FF2B5EF4-FFF2-40B4-BE49-F238E27FC236}">
                <a16:creationId xmlns:a16="http://schemas.microsoft.com/office/drawing/2014/main" id="{18ED0AD8-6471-7AF3-E214-167157AD156C}"/>
              </a:ext>
            </a:extLst>
          </p:cNvPr>
          <p:cNvSpPr>
            <a:spLocks noGrp="1"/>
          </p:cNvSpPr>
          <p:nvPr>
            <p:ph idx="1"/>
          </p:nvPr>
        </p:nvSpPr>
        <p:spPr>
          <a:xfrm>
            <a:off x="494323" y="2169501"/>
            <a:ext cx="8694616" cy="4366969"/>
          </a:xfrm>
        </p:spPr>
        <p:txBody>
          <a:bodyPr vert="horz" lIns="91440" tIns="45720" rIns="91440" bIns="45720" rtlCol="0" anchor="t">
            <a:normAutofit/>
          </a:bodyPr>
          <a:lstStyle/>
          <a:p>
            <a:pPr>
              <a:lnSpc>
                <a:spcPct val="100000"/>
              </a:lnSpc>
              <a:buNone/>
            </a:pPr>
            <a:r>
              <a:rPr lang="en-US" b="1" dirty="0">
                <a:ea typeface="+mn-lt"/>
                <a:cs typeface="+mn-lt"/>
              </a:rPr>
              <a:t>Do you or your significant other work at Naval Air</a:t>
            </a:r>
            <a:endParaRPr lang="en-US" dirty="0">
              <a:ea typeface="+mn-lt"/>
              <a:cs typeface="+mn-lt"/>
            </a:endParaRPr>
          </a:p>
          <a:p>
            <a:pPr>
              <a:lnSpc>
                <a:spcPct val="100000"/>
              </a:lnSpc>
              <a:buNone/>
            </a:pPr>
            <a:r>
              <a:rPr lang="en-US" b="1" dirty="0">
                <a:ea typeface="+mn-lt"/>
                <a:cs typeface="+mn-lt"/>
              </a:rPr>
              <a:t>Weapons Station China Lake as a DOD employee or</a:t>
            </a:r>
            <a:endParaRPr lang="en-US" dirty="0">
              <a:ea typeface="+mn-lt"/>
              <a:cs typeface="+mn-lt"/>
            </a:endParaRPr>
          </a:p>
          <a:p>
            <a:pPr>
              <a:lnSpc>
                <a:spcPct val="100000"/>
              </a:lnSpc>
              <a:buNone/>
            </a:pPr>
            <a:r>
              <a:rPr lang="en-US" b="1" dirty="0">
                <a:ea typeface="+mn-lt"/>
                <a:cs typeface="+mn-lt"/>
              </a:rPr>
              <a:t>contractor and have lived in Ridgecrest for less than 5</a:t>
            </a:r>
            <a:endParaRPr lang="en-US">
              <a:ea typeface="+mn-lt"/>
              <a:cs typeface="+mn-lt"/>
            </a:endParaRPr>
          </a:p>
          <a:p>
            <a:pPr>
              <a:lnSpc>
                <a:spcPct val="100000"/>
              </a:lnSpc>
              <a:buNone/>
            </a:pPr>
            <a:r>
              <a:rPr lang="en-US" b="1" dirty="0">
                <a:ea typeface="+mn-lt"/>
                <a:cs typeface="+mn-lt"/>
              </a:rPr>
              <a:t>years? </a:t>
            </a:r>
            <a:r>
              <a:rPr lang="en-US" dirty="0">
                <a:ea typeface="+mn-lt"/>
                <a:cs typeface="+mn-lt"/>
              </a:rPr>
              <a:t>(</a:t>
            </a:r>
            <a:r>
              <a:rPr lang="en-US" i="1" dirty="0">
                <a:ea typeface="+mn-lt"/>
                <a:cs typeface="+mn-lt"/>
              </a:rPr>
              <a:t>yes or no)</a:t>
            </a:r>
            <a:endParaRPr lang="en-US" dirty="0">
              <a:ea typeface="+mn-lt"/>
              <a:cs typeface="+mn-lt"/>
            </a:endParaRPr>
          </a:p>
          <a:p>
            <a:pPr marL="0" indent="0">
              <a:buNone/>
            </a:pPr>
            <a:endParaRPr lang="en-US" dirty="0">
              <a:ea typeface="+mn-lt"/>
              <a:cs typeface="+mn-lt"/>
            </a:endParaRPr>
          </a:p>
        </p:txBody>
      </p:sp>
      <p:sp>
        <p:nvSpPr>
          <p:cNvPr id="14" name="TextBox 13">
            <a:extLst>
              <a:ext uri="{FF2B5EF4-FFF2-40B4-BE49-F238E27FC236}">
                <a16:creationId xmlns:a16="http://schemas.microsoft.com/office/drawing/2014/main" id="{011672E9-24D7-EE62-1269-7A39817C06C4}"/>
              </a:ext>
            </a:extLst>
          </p:cNvPr>
          <p:cNvSpPr txBox="1"/>
          <p:nvPr/>
        </p:nvSpPr>
        <p:spPr>
          <a:xfrm>
            <a:off x="339969" y="363415"/>
            <a:ext cx="7885723"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dirty="0">
                <a:solidFill>
                  <a:schemeClr val="bg1"/>
                </a:solidFill>
                <a:latin typeface="Montserrat"/>
                <a:cs typeface="Calibri"/>
              </a:rPr>
              <a:t>Question 3</a:t>
            </a:r>
            <a:endParaRPr lang="en-US" dirty="0">
              <a:solidFill>
                <a:schemeClr val="bg1"/>
              </a:solidFill>
            </a:endParaRPr>
          </a:p>
        </p:txBody>
      </p:sp>
    </p:spTree>
    <p:extLst>
      <p:ext uri="{BB962C8B-B14F-4D97-AF65-F5344CB8AC3E}">
        <p14:creationId xmlns:p14="http://schemas.microsoft.com/office/powerpoint/2010/main" val="2571231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86FC4E2-A00F-A3B1-33B3-9077A11FCC2C}"/>
              </a:ext>
            </a:extLst>
          </p:cNvPr>
          <p:cNvSpPr/>
          <p:nvPr/>
        </p:nvSpPr>
        <p:spPr>
          <a:xfrm>
            <a:off x="0" y="1953"/>
            <a:ext cx="12184184" cy="1512275"/>
          </a:xfrm>
          <a:prstGeom prst="rect">
            <a:avLst/>
          </a:prstGeom>
          <a:solidFill>
            <a:srgbClr val="2972A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40C28D1-40D2-9BFB-13FE-6DAD959CF93E}"/>
              </a:ext>
            </a:extLst>
          </p:cNvPr>
          <p:cNvSpPr/>
          <p:nvPr/>
        </p:nvSpPr>
        <p:spPr>
          <a:xfrm>
            <a:off x="-1" y="1953"/>
            <a:ext cx="2508738" cy="685409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11" descr="A picture containing shape&#10;&#10;Description automatically generated">
            <a:extLst>
              <a:ext uri="{FF2B5EF4-FFF2-40B4-BE49-F238E27FC236}">
                <a16:creationId xmlns:a16="http://schemas.microsoft.com/office/drawing/2014/main" id="{E4656192-1715-AEDF-7C2E-A9C15F692A52}"/>
              </a:ext>
            </a:extLst>
          </p:cNvPr>
          <p:cNvPicPr>
            <a:picLocks noChangeAspect="1"/>
          </p:cNvPicPr>
          <p:nvPr/>
        </p:nvPicPr>
        <p:blipFill>
          <a:blip r:embed="rId2"/>
          <a:stretch>
            <a:fillRect/>
          </a:stretch>
        </p:blipFill>
        <p:spPr>
          <a:xfrm>
            <a:off x="336306" y="77299"/>
            <a:ext cx="1765788" cy="1748448"/>
          </a:xfrm>
          <a:prstGeom prst="ellipse">
            <a:avLst/>
          </a:prstGeom>
          <a:ln w="6350" cap="rnd">
            <a:solidFill>
              <a:schemeClr val="tx1"/>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12" name="Content Placeholder 11">
            <a:extLst>
              <a:ext uri="{FF2B5EF4-FFF2-40B4-BE49-F238E27FC236}">
                <a16:creationId xmlns:a16="http://schemas.microsoft.com/office/drawing/2014/main" id="{18ED0AD8-6471-7AF3-E214-167157AD156C}"/>
              </a:ext>
            </a:extLst>
          </p:cNvPr>
          <p:cNvSpPr>
            <a:spLocks noGrp="1"/>
          </p:cNvSpPr>
          <p:nvPr>
            <p:ph idx="1"/>
          </p:nvPr>
        </p:nvSpPr>
        <p:spPr>
          <a:xfrm>
            <a:off x="2952261" y="2802547"/>
            <a:ext cx="9780954" cy="3624508"/>
          </a:xfrm>
        </p:spPr>
        <p:txBody>
          <a:bodyPr vert="horz" lIns="91440" tIns="45720" rIns="91440" bIns="45720" rtlCol="0" anchor="t">
            <a:normAutofit/>
          </a:bodyPr>
          <a:lstStyle/>
          <a:p>
            <a:pPr marL="0" indent="0">
              <a:buNone/>
            </a:pPr>
            <a:r>
              <a:rPr lang="en-US" b="1" dirty="0">
                <a:ea typeface="+mn-lt"/>
                <a:cs typeface="+mn-lt"/>
              </a:rPr>
              <a:t>If Yes, will the overall Quality of Life affect your decision</a:t>
            </a:r>
            <a:endParaRPr lang="en-US" dirty="0"/>
          </a:p>
          <a:p>
            <a:pPr marL="0" indent="0">
              <a:buNone/>
            </a:pPr>
            <a:r>
              <a:rPr lang="en-US" b="1" dirty="0">
                <a:ea typeface="+mn-lt"/>
                <a:cs typeface="+mn-lt"/>
              </a:rPr>
              <a:t>to stay in the City of Ridgecrest? (</a:t>
            </a:r>
            <a:r>
              <a:rPr lang="en-US" dirty="0">
                <a:ea typeface="+mn-lt"/>
                <a:cs typeface="+mn-lt"/>
              </a:rPr>
              <a:t>yes or no)</a:t>
            </a:r>
            <a:endParaRPr lang="en-US"/>
          </a:p>
          <a:p>
            <a:pPr lvl="1">
              <a:buNone/>
            </a:pPr>
            <a:endParaRPr lang="en-US" b="1" dirty="0">
              <a:cs typeface="Calibri"/>
            </a:endParaRPr>
          </a:p>
        </p:txBody>
      </p:sp>
      <p:sp>
        <p:nvSpPr>
          <p:cNvPr id="14" name="TextBox 13">
            <a:extLst>
              <a:ext uri="{FF2B5EF4-FFF2-40B4-BE49-F238E27FC236}">
                <a16:creationId xmlns:a16="http://schemas.microsoft.com/office/drawing/2014/main" id="{011672E9-24D7-EE62-1269-7A39817C06C4}"/>
              </a:ext>
            </a:extLst>
          </p:cNvPr>
          <p:cNvSpPr txBox="1"/>
          <p:nvPr/>
        </p:nvSpPr>
        <p:spPr>
          <a:xfrm>
            <a:off x="4513384" y="363415"/>
            <a:ext cx="7330831"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4800" b="1" dirty="0">
                <a:solidFill>
                  <a:schemeClr val="bg1"/>
                </a:solidFill>
                <a:latin typeface="Montserrat"/>
                <a:cs typeface="Calibri"/>
              </a:rPr>
              <a:t>Question 4</a:t>
            </a:r>
            <a:endParaRPr lang="en-US" dirty="0"/>
          </a:p>
        </p:txBody>
      </p:sp>
    </p:spTree>
    <p:extLst>
      <p:ext uri="{BB962C8B-B14F-4D97-AF65-F5344CB8AC3E}">
        <p14:creationId xmlns:p14="http://schemas.microsoft.com/office/powerpoint/2010/main" val="12158176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86FC4E2-A00F-A3B1-33B3-9077A11FCC2C}"/>
              </a:ext>
            </a:extLst>
          </p:cNvPr>
          <p:cNvSpPr/>
          <p:nvPr/>
        </p:nvSpPr>
        <p:spPr>
          <a:xfrm>
            <a:off x="0" y="1953"/>
            <a:ext cx="9683261" cy="1508368"/>
          </a:xfrm>
          <a:prstGeom prst="rect">
            <a:avLst/>
          </a:prstGeom>
          <a:solidFill>
            <a:srgbClr val="2972A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40C28D1-40D2-9BFB-13FE-6DAD959CF93E}"/>
              </a:ext>
            </a:extLst>
          </p:cNvPr>
          <p:cNvSpPr/>
          <p:nvPr/>
        </p:nvSpPr>
        <p:spPr>
          <a:xfrm>
            <a:off x="9683261" y="-1955"/>
            <a:ext cx="2508738" cy="685409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11" descr="A picture containing shape&#10;&#10;Description automatically generated">
            <a:extLst>
              <a:ext uri="{FF2B5EF4-FFF2-40B4-BE49-F238E27FC236}">
                <a16:creationId xmlns:a16="http://schemas.microsoft.com/office/drawing/2014/main" id="{E4656192-1715-AEDF-7C2E-A9C15F692A52}"/>
              </a:ext>
            </a:extLst>
          </p:cNvPr>
          <p:cNvPicPr>
            <a:picLocks noChangeAspect="1"/>
          </p:cNvPicPr>
          <p:nvPr/>
        </p:nvPicPr>
        <p:blipFill>
          <a:blip r:embed="rId2"/>
          <a:stretch>
            <a:fillRect/>
          </a:stretch>
        </p:blipFill>
        <p:spPr>
          <a:xfrm>
            <a:off x="9914060" y="225792"/>
            <a:ext cx="1765788" cy="1748448"/>
          </a:xfrm>
          <a:prstGeom prst="ellipse">
            <a:avLst/>
          </a:prstGeom>
          <a:ln w="6350" cap="rnd">
            <a:solidFill>
              <a:schemeClr val="tx1"/>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12" name="Content Placeholder 11">
            <a:extLst>
              <a:ext uri="{FF2B5EF4-FFF2-40B4-BE49-F238E27FC236}">
                <a16:creationId xmlns:a16="http://schemas.microsoft.com/office/drawing/2014/main" id="{18ED0AD8-6471-7AF3-E214-167157AD156C}"/>
              </a:ext>
            </a:extLst>
          </p:cNvPr>
          <p:cNvSpPr>
            <a:spLocks noGrp="1"/>
          </p:cNvSpPr>
          <p:nvPr>
            <p:ph idx="1"/>
          </p:nvPr>
        </p:nvSpPr>
        <p:spPr>
          <a:xfrm>
            <a:off x="517769" y="2661870"/>
            <a:ext cx="8694616" cy="3726108"/>
          </a:xfrm>
        </p:spPr>
        <p:txBody>
          <a:bodyPr vert="horz" lIns="91440" tIns="45720" rIns="91440" bIns="45720" rtlCol="0" anchor="t">
            <a:normAutofit/>
          </a:bodyPr>
          <a:lstStyle/>
          <a:p>
            <a:pPr>
              <a:lnSpc>
                <a:spcPct val="100000"/>
              </a:lnSpc>
              <a:buNone/>
            </a:pPr>
            <a:r>
              <a:rPr lang="en-US" b="1" dirty="0">
                <a:ea typeface="+mn-lt"/>
                <a:cs typeface="+mn-lt"/>
              </a:rPr>
              <a:t>Please let us know what your thoughts are to improve the Quality of Life in Ridgecrest? (Open Comment Field)</a:t>
            </a:r>
            <a:endParaRPr lang="en-US" b="1" dirty="0">
              <a:cs typeface="Calibri"/>
            </a:endParaRPr>
          </a:p>
          <a:p>
            <a:pPr marL="0" indent="0">
              <a:buNone/>
            </a:pPr>
            <a:endParaRPr lang="en-US" dirty="0">
              <a:ea typeface="+mn-lt"/>
              <a:cs typeface="+mn-lt"/>
            </a:endParaRPr>
          </a:p>
        </p:txBody>
      </p:sp>
      <p:sp>
        <p:nvSpPr>
          <p:cNvPr id="14" name="TextBox 13">
            <a:extLst>
              <a:ext uri="{FF2B5EF4-FFF2-40B4-BE49-F238E27FC236}">
                <a16:creationId xmlns:a16="http://schemas.microsoft.com/office/drawing/2014/main" id="{011672E9-24D7-EE62-1269-7A39817C06C4}"/>
              </a:ext>
            </a:extLst>
          </p:cNvPr>
          <p:cNvSpPr txBox="1"/>
          <p:nvPr/>
        </p:nvSpPr>
        <p:spPr>
          <a:xfrm>
            <a:off x="339969" y="363415"/>
            <a:ext cx="7885723"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dirty="0">
                <a:solidFill>
                  <a:schemeClr val="bg1"/>
                </a:solidFill>
                <a:latin typeface="Montserrat"/>
                <a:cs typeface="Calibri"/>
              </a:rPr>
              <a:t>Question 5</a:t>
            </a:r>
            <a:endParaRPr lang="en-US" dirty="0">
              <a:solidFill>
                <a:schemeClr val="bg1"/>
              </a:solidFill>
            </a:endParaRPr>
          </a:p>
        </p:txBody>
      </p:sp>
    </p:spTree>
    <p:extLst>
      <p:ext uri="{BB962C8B-B14F-4D97-AF65-F5344CB8AC3E}">
        <p14:creationId xmlns:p14="http://schemas.microsoft.com/office/powerpoint/2010/main" val="1640626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86FC4E2-A00F-A3B1-33B3-9077A11FCC2C}"/>
              </a:ext>
            </a:extLst>
          </p:cNvPr>
          <p:cNvSpPr/>
          <p:nvPr/>
        </p:nvSpPr>
        <p:spPr>
          <a:xfrm>
            <a:off x="0" y="1953"/>
            <a:ext cx="12184184" cy="1512275"/>
          </a:xfrm>
          <a:prstGeom prst="rect">
            <a:avLst/>
          </a:prstGeom>
          <a:solidFill>
            <a:srgbClr val="2972A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40C28D1-40D2-9BFB-13FE-6DAD959CF93E}"/>
              </a:ext>
            </a:extLst>
          </p:cNvPr>
          <p:cNvSpPr/>
          <p:nvPr/>
        </p:nvSpPr>
        <p:spPr>
          <a:xfrm>
            <a:off x="-1" y="1953"/>
            <a:ext cx="2508738" cy="685409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11" descr="A picture containing shape&#10;&#10;Description automatically generated">
            <a:extLst>
              <a:ext uri="{FF2B5EF4-FFF2-40B4-BE49-F238E27FC236}">
                <a16:creationId xmlns:a16="http://schemas.microsoft.com/office/drawing/2014/main" id="{E4656192-1715-AEDF-7C2E-A9C15F692A52}"/>
              </a:ext>
            </a:extLst>
          </p:cNvPr>
          <p:cNvPicPr>
            <a:picLocks noChangeAspect="1"/>
          </p:cNvPicPr>
          <p:nvPr/>
        </p:nvPicPr>
        <p:blipFill>
          <a:blip r:embed="rId2"/>
          <a:stretch>
            <a:fillRect/>
          </a:stretch>
        </p:blipFill>
        <p:spPr>
          <a:xfrm>
            <a:off x="336306" y="77299"/>
            <a:ext cx="1765788" cy="1748448"/>
          </a:xfrm>
          <a:prstGeom prst="ellipse">
            <a:avLst/>
          </a:prstGeom>
          <a:ln w="6350" cap="rnd">
            <a:solidFill>
              <a:schemeClr val="tx1"/>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12" name="Content Placeholder 11">
            <a:extLst>
              <a:ext uri="{FF2B5EF4-FFF2-40B4-BE49-F238E27FC236}">
                <a16:creationId xmlns:a16="http://schemas.microsoft.com/office/drawing/2014/main" id="{18ED0AD8-6471-7AF3-E214-167157AD156C}"/>
              </a:ext>
            </a:extLst>
          </p:cNvPr>
          <p:cNvSpPr>
            <a:spLocks noGrp="1"/>
          </p:cNvSpPr>
          <p:nvPr>
            <p:ph idx="1"/>
          </p:nvPr>
        </p:nvSpPr>
        <p:spPr>
          <a:xfrm>
            <a:off x="2725615" y="1794363"/>
            <a:ext cx="9780954" cy="4890599"/>
          </a:xfrm>
        </p:spPr>
        <p:txBody>
          <a:bodyPr vert="horz" lIns="91440" tIns="45720" rIns="91440" bIns="45720" rtlCol="0" anchor="t">
            <a:normAutofit/>
          </a:bodyPr>
          <a:lstStyle/>
          <a:p>
            <a:pPr>
              <a:buNone/>
            </a:pPr>
            <a:r>
              <a:rPr lang="en-US" b="1" dirty="0">
                <a:solidFill>
                  <a:schemeClr val="accent2"/>
                </a:solidFill>
                <a:ea typeface="+mn-lt"/>
                <a:cs typeface="+mn-lt"/>
              </a:rPr>
              <a:t>1,261</a:t>
            </a:r>
            <a:r>
              <a:rPr lang="en-US" b="1" dirty="0">
                <a:solidFill>
                  <a:srgbClr val="1B6BA2"/>
                </a:solidFill>
                <a:ea typeface="+mn-lt"/>
                <a:cs typeface="+mn-lt"/>
              </a:rPr>
              <a:t> </a:t>
            </a:r>
            <a:r>
              <a:rPr lang="en-US" b="1" dirty="0">
                <a:ea typeface="+mn-lt"/>
                <a:cs typeface="+mn-lt"/>
              </a:rPr>
              <a:t>surveys were completed.</a:t>
            </a:r>
            <a:endParaRPr lang="en-US" b="1">
              <a:cs typeface="Calibri"/>
            </a:endParaRPr>
          </a:p>
          <a:p>
            <a:pPr>
              <a:buNone/>
            </a:pPr>
            <a:endParaRPr lang="en-US" b="1" dirty="0">
              <a:solidFill>
                <a:srgbClr val="1B6BA2"/>
              </a:solidFill>
              <a:ea typeface="+mn-lt"/>
              <a:cs typeface="+mn-lt"/>
            </a:endParaRPr>
          </a:p>
          <a:p>
            <a:pPr>
              <a:buNone/>
            </a:pPr>
            <a:r>
              <a:rPr lang="en-US" b="1" dirty="0">
                <a:solidFill>
                  <a:schemeClr val="accent2"/>
                </a:solidFill>
                <a:ea typeface="+mn-lt"/>
                <a:cs typeface="+mn-lt"/>
              </a:rPr>
              <a:t>87%</a:t>
            </a:r>
            <a:r>
              <a:rPr lang="en-US" b="1" dirty="0">
                <a:solidFill>
                  <a:srgbClr val="1B6BA2"/>
                </a:solidFill>
                <a:ea typeface="+mn-lt"/>
                <a:cs typeface="+mn-lt"/>
              </a:rPr>
              <a:t> </a:t>
            </a:r>
            <a:r>
              <a:rPr lang="en-US" b="1" dirty="0">
                <a:ea typeface="+mn-lt"/>
                <a:cs typeface="+mn-lt"/>
              </a:rPr>
              <a:t>of the respondents entered a written comment.</a:t>
            </a:r>
            <a:endParaRPr lang="en-US" b="1">
              <a:cs typeface="Calibri"/>
            </a:endParaRPr>
          </a:p>
          <a:p>
            <a:pPr>
              <a:buNone/>
            </a:pPr>
            <a:endParaRPr lang="en-US" b="1" dirty="0">
              <a:solidFill>
                <a:srgbClr val="1B6BA2"/>
              </a:solidFill>
              <a:ea typeface="+mn-lt"/>
              <a:cs typeface="+mn-lt"/>
            </a:endParaRPr>
          </a:p>
          <a:p>
            <a:pPr>
              <a:buNone/>
            </a:pPr>
            <a:r>
              <a:rPr lang="en-US" b="1" dirty="0">
                <a:solidFill>
                  <a:schemeClr val="accent2"/>
                </a:solidFill>
                <a:ea typeface="+mn-lt"/>
                <a:cs typeface="+mn-lt"/>
              </a:rPr>
              <a:t>48% </a:t>
            </a:r>
            <a:r>
              <a:rPr lang="en-US" b="1" dirty="0">
                <a:ea typeface="+mn-lt"/>
                <a:cs typeface="+mn-lt"/>
              </a:rPr>
              <a:t>said they or their significant other work at Naval Air Weapons Station China Lake and have</a:t>
            </a:r>
            <a:r>
              <a:rPr lang="en-US" b="1" dirty="0">
                <a:solidFill>
                  <a:srgbClr val="1B6BA2"/>
                </a:solidFill>
                <a:ea typeface="+mn-lt"/>
                <a:cs typeface="+mn-lt"/>
              </a:rPr>
              <a:t> </a:t>
            </a:r>
            <a:r>
              <a:rPr lang="en-US" b="1" dirty="0">
                <a:solidFill>
                  <a:schemeClr val="accent2"/>
                </a:solidFill>
                <a:ea typeface="+mn-lt"/>
                <a:cs typeface="+mn-lt"/>
              </a:rPr>
              <a:t>lived in Ridgecrest less than 5 years</a:t>
            </a:r>
            <a:r>
              <a:rPr lang="en-US" b="1" dirty="0">
                <a:solidFill>
                  <a:srgbClr val="1B6BA2"/>
                </a:solidFill>
                <a:ea typeface="+mn-lt"/>
                <a:cs typeface="+mn-lt"/>
              </a:rPr>
              <a:t>.</a:t>
            </a:r>
            <a:endParaRPr lang="en-US" b="1" dirty="0">
              <a:solidFill>
                <a:srgbClr val="1B6BA2"/>
              </a:solidFill>
              <a:cs typeface="Calibri"/>
            </a:endParaRPr>
          </a:p>
          <a:p>
            <a:pPr>
              <a:buNone/>
            </a:pPr>
            <a:endParaRPr lang="en-US" b="1" dirty="0">
              <a:solidFill>
                <a:srgbClr val="1B6BA2"/>
              </a:solidFill>
              <a:ea typeface="+mn-lt"/>
              <a:cs typeface="+mn-lt"/>
            </a:endParaRPr>
          </a:p>
          <a:p>
            <a:pPr>
              <a:buNone/>
            </a:pPr>
            <a:r>
              <a:rPr lang="en-US" b="1" dirty="0">
                <a:solidFill>
                  <a:schemeClr val="accent2"/>
                </a:solidFill>
                <a:ea typeface="+mn-lt"/>
                <a:cs typeface="+mn-lt"/>
              </a:rPr>
              <a:t>88% </a:t>
            </a:r>
            <a:r>
              <a:rPr lang="en-US" b="1" dirty="0">
                <a:ea typeface="+mn-lt"/>
                <a:cs typeface="+mn-lt"/>
              </a:rPr>
              <a:t>when asked if the overall Quality of Life would affect their decision to stay in the City of Ridgecrest, said</a:t>
            </a:r>
            <a:r>
              <a:rPr lang="en-US" b="1" dirty="0">
                <a:solidFill>
                  <a:srgbClr val="1B6BA2"/>
                </a:solidFill>
                <a:ea typeface="+mn-lt"/>
                <a:cs typeface="+mn-lt"/>
              </a:rPr>
              <a:t> </a:t>
            </a:r>
            <a:r>
              <a:rPr lang="en-US" b="1" dirty="0">
                <a:solidFill>
                  <a:schemeClr val="accent2"/>
                </a:solidFill>
                <a:ea typeface="+mn-lt"/>
                <a:cs typeface="+mn-lt"/>
              </a:rPr>
              <a:t>yes</a:t>
            </a:r>
            <a:r>
              <a:rPr lang="en-US" b="1" dirty="0">
                <a:solidFill>
                  <a:srgbClr val="1B6BA2"/>
                </a:solidFill>
                <a:ea typeface="+mn-lt"/>
                <a:cs typeface="+mn-lt"/>
              </a:rPr>
              <a:t>.</a:t>
            </a:r>
            <a:endParaRPr lang="en-US">
              <a:solidFill>
                <a:srgbClr val="1B6BA2"/>
              </a:solidFill>
              <a:cs typeface="Calibri"/>
            </a:endParaRPr>
          </a:p>
          <a:p>
            <a:pPr marL="0" indent="0">
              <a:buNone/>
            </a:pPr>
            <a:endParaRPr lang="en-US" b="1" dirty="0">
              <a:cs typeface="Calibri"/>
            </a:endParaRPr>
          </a:p>
          <a:p>
            <a:pPr lvl="1">
              <a:buNone/>
            </a:pPr>
            <a:endParaRPr lang="en-US" b="1" dirty="0">
              <a:cs typeface="Calibri"/>
            </a:endParaRPr>
          </a:p>
        </p:txBody>
      </p:sp>
      <p:sp>
        <p:nvSpPr>
          <p:cNvPr id="14" name="TextBox 13">
            <a:extLst>
              <a:ext uri="{FF2B5EF4-FFF2-40B4-BE49-F238E27FC236}">
                <a16:creationId xmlns:a16="http://schemas.microsoft.com/office/drawing/2014/main" id="{011672E9-24D7-EE62-1269-7A39817C06C4}"/>
              </a:ext>
            </a:extLst>
          </p:cNvPr>
          <p:cNvSpPr txBox="1"/>
          <p:nvPr/>
        </p:nvSpPr>
        <p:spPr>
          <a:xfrm>
            <a:off x="4513384" y="363415"/>
            <a:ext cx="7330831"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4800" b="1" dirty="0">
                <a:solidFill>
                  <a:schemeClr val="bg1"/>
                </a:solidFill>
                <a:latin typeface="Montserrat"/>
                <a:cs typeface="Calibri"/>
              </a:rPr>
              <a:t>RESULTS </a:t>
            </a:r>
            <a:endParaRPr lang="en-US" dirty="0">
              <a:solidFill>
                <a:schemeClr val="bg1"/>
              </a:solidFill>
            </a:endParaRPr>
          </a:p>
        </p:txBody>
      </p:sp>
    </p:spTree>
    <p:extLst>
      <p:ext uri="{BB962C8B-B14F-4D97-AF65-F5344CB8AC3E}">
        <p14:creationId xmlns:p14="http://schemas.microsoft.com/office/powerpoint/2010/main" val="1456272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86FC4E2-A00F-A3B1-33B3-9077A11FCC2C}"/>
              </a:ext>
            </a:extLst>
          </p:cNvPr>
          <p:cNvSpPr/>
          <p:nvPr/>
        </p:nvSpPr>
        <p:spPr>
          <a:xfrm>
            <a:off x="0" y="1953"/>
            <a:ext cx="9683261" cy="1508368"/>
          </a:xfrm>
          <a:prstGeom prst="rect">
            <a:avLst/>
          </a:prstGeom>
          <a:solidFill>
            <a:srgbClr val="2972A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40C28D1-40D2-9BFB-13FE-6DAD959CF93E}"/>
              </a:ext>
            </a:extLst>
          </p:cNvPr>
          <p:cNvSpPr/>
          <p:nvPr/>
        </p:nvSpPr>
        <p:spPr>
          <a:xfrm>
            <a:off x="9683261" y="-1955"/>
            <a:ext cx="2508738" cy="685409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11" descr="A picture containing shape&#10;&#10;Description automatically generated">
            <a:extLst>
              <a:ext uri="{FF2B5EF4-FFF2-40B4-BE49-F238E27FC236}">
                <a16:creationId xmlns:a16="http://schemas.microsoft.com/office/drawing/2014/main" id="{E4656192-1715-AEDF-7C2E-A9C15F692A52}"/>
              </a:ext>
            </a:extLst>
          </p:cNvPr>
          <p:cNvPicPr>
            <a:picLocks noChangeAspect="1"/>
          </p:cNvPicPr>
          <p:nvPr/>
        </p:nvPicPr>
        <p:blipFill>
          <a:blip r:embed="rId2"/>
          <a:stretch>
            <a:fillRect/>
          </a:stretch>
        </p:blipFill>
        <p:spPr>
          <a:xfrm>
            <a:off x="9914060" y="225792"/>
            <a:ext cx="1765788" cy="1748448"/>
          </a:xfrm>
          <a:prstGeom prst="ellipse">
            <a:avLst/>
          </a:prstGeom>
          <a:ln w="6350" cap="rnd">
            <a:solidFill>
              <a:schemeClr val="tx1"/>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12" name="Content Placeholder 11">
            <a:extLst>
              <a:ext uri="{FF2B5EF4-FFF2-40B4-BE49-F238E27FC236}">
                <a16:creationId xmlns:a16="http://schemas.microsoft.com/office/drawing/2014/main" id="{18ED0AD8-6471-7AF3-E214-167157AD156C}"/>
              </a:ext>
            </a:extLst>
          </p:cNvPr>
          <p:cNvSpPr>
            <a:spLocks noGrp="1"/>
          </p:cNvSpPr>
          <p:nvPr>
            <p:ph idx="1"/>
          </p:nvPr>
        </p:nvSpPr>
        <p:spPr>
          <a:xfrm>
            <a:off x="392723" y="1692762"/>
            <a:ext cx="9116646" cy="5054723"/>
          </a:xfrm>
        </p:spPr>
        <p:txBody>
          <a:bodyPr vert="horz" lIns="91440" tIns="45720" rIns="91440" bIns="45720" rtlCol="0" anchor="t">
            <a:normAutofit lnSpcReduction="10000"/>
          </a:bodyPr>
          <a:lstStyle/>
          <a:p>
            <a:pPr>
              <a:buNone/>
            </a:pPr>
            <a:r>
              <a:rPr lang="en-US" sz="3200" b="1" dirty="0">
                <a:ea typeface="+mn-lt"/>
                <a:cs typeface="+mn-lt"/>
              </a:rPr>
              <a:t>Top Reasons to live in Ridgecrest </a:t>
            </a:r>
            <a:endParaRPr lang="en-US" sz="3200"/>
          </a:p>
          <a:p>
            <a:pPr>
              <a:buNone/>
            </a:pPr>
            <a:r>
              <a:rPr lang="en-US" sz="1800" b="1" dirty="0">
                <a:ea typeface="+mn-lt"/>
                <a:cs typeface="+mn-lt"/>
              </a:rPr>
              <a:t>(ranked as Important or Very Important by % of respondents)</a:t>
            </a:r>
            <a:endParaRPr lang="en-US" sz="1800">
              <a:cs typeface="Calibri"/>
            </a:endParaRPr>
          </a:p>
          <a:p>
            <a:pPr>
              <a:buNone/>
            </a:pPr>
            <a:endParaRPr lang="en-US" sz="1800" b="1" dirty="0">
              <a:ea typeface="+mn-lt"/>
              <a:cs typeface="+mn-lt"/>
            </a:endParaRPr>
          </a:p>
          <a:p>
            <a:pPr>
              <a:buNone/>
            </a:pPr>
            <a:r>
              <a:rPr lang="en-US" b="1" dirty="0">
                <a:ea typeface="+mn-lt"/>
                <a:cs typeface="+mn-lt"/>
              </a:rPr>
              <a:t>86%</a:t>
            </a:r>
            <a:r>
              <a:rPr lang="en-US" dirty="0">
                <a:ea typeface="+mn-lt"/>
                <a:cs typeface="+mn-lt"/>
              </a:rPr>
              <a:t> of respondents: Employment Opportunities </a:t>
            </a:r>
            <a:endParaRPr lang="en-US"/>
          </a:p>
          <a:p>
            <a:pPr>
              <a:buNone/>
            </a:pPr>
            <a:r>
              <a:rPr lang="en-US" b="1" dirty="0">
                <a:ea typeface="+mn-lt"/>
                <a:cs typeface="+mn-lt"/>
              </a:rPr>
              <a:t>84%</a:t>
            </a:r>
            <a:r>
              <a:rPr lang="en-US" dirty="0">
                <a:ea typeface="+mn-lt"/>
                <a:cs typeface="+mn-lt"/>
              </a:rPr>
              <a:t> of respondents: Affordability of Housing (cost of living) </a:t>
            </a:r>
            <a:endParaRPr lang="en-US"/>
          </a:p>
          <a:p>
            <a:pPr>
              <a:buNone/>
            </a:pPr>
            <a:r>
              <a:rPr lang="en-US" b="1" dirty="0">
                <a:ea typeface="+mn-lt"/>
                <a:cs typeface="+mn-lt"/>
              </a:rPr>
              <a:t>78%</a:t>
            </a:r>
            <a:r>
              <a:rPr lang="en-US" dirty="0">
                <a:ea typeface="+mn-lt"/>
                <a:cs typeface="+mn-lt"/>
              </a:rPr>
              <a:t> of respondents: Safety and Security (effective police and fire department response) </a:t>
            </a:r>
            <a:endParaRPr lang="en-US" dirty="0">
              <a:cs typeface="Calibri" panose="020F0502020204030204"/>
            </a:endParaRPr>
          </a:p>
          <a:p>
            <a:pPr>
              <a:buNone/>
            </a:pPr>
            <a:r>
              <a:rPr lang="en-US" b="1" dirty="0">
                <a:ea typeface="+mn-lt"/>
                <a:cs typeface="+mn-lt"/>
              </a:rPr>
              <a:t>71% </a:t>
            </a:r>
            <a:r>
              <a:rPr lang="en-US" dirty="0">
                <a:ea typeface="+mn-lt"/>
                <a:cs typeface="+mn-lt"/>
              </a:rPr>
              <a:t>of respondents: Quality of Health Care</a:t>
            </a:r>
            <a:endParaRPr lang="en-US" dirty="0"/>
          </a:p>
          <a:p>
            <a:pPr>
              <a:buNone/>
            </a:pPr>
            <a:r>
              <a:rPr lang="en-US" b="1" dirty="0">
                <a:ea typeface="+mn-lt"/>
                <a:cs typeface="+mn-lt"/>
              </a:rPr>
              <a:t>70%</a:t>
            </a:r>
            <a:r>
              <a:rPr lang="en-US" dirty="0">
                <a:ea typeface="+mn-lt"/>
                <a:cs typeface="+mn-lt"/>
              </a:rPr>
              <a:t> of respondents: Quality of Life Activities</a:t>
            </a:r>
            <a:endParaRPr lang="en-US" dirty="0"/>
          </a:p>
          <a:p>
            <a:pPr>
              <a:buNone/>
            </a:pPr>
            <a:r>
              <a:rPr lang="en-US" b="1" dirty="0">
                <a:ea typeface="+mn-lt"/>
                <a:cs typeface="+mn-lt"/>
              </a:rPr>
              <a:t>66%</a:t>
            </a:r>
            <a:r>
              <a:rPr lang="en-US" dirty="0">
                <a:ea typeface="+mn-lt"/>
                <a:cs typeface="+mn-lt"/>
              </a:rPr>
              <a:t> of respondents: Quality Schools</a:t>
            </a:r>
            <a:endParaRPr lang="en-US" dirty="0"/>
          </a:p>
          <a:p>
            <a:pPr>
              <a:buNone/>
            </a:pPr>
            <a:r>
              <a:rPr lang="en-US" b="1" dirty="0">
                <a:ea typeface="+mn-lt"/>
                <a:cs typeface="+mn-lt"/>
              </a:rPr>
              <a:t>55%</a:t>
            </a:r>
            <a:r>
              <a:rPr lang="en-US" dirty="0">
                <a:ea typeface="+mn-lt"/>
                <a:cs typeface="+mn-lt"/>
              </a:rPr>
              <a:t> of respondents: Small Town Feel (Sense of Community) </a:t>
            </a:r>
            <a:endParaRPr lang="en-US" dirty="0"/>
          </a:p>
          <a:p>
            <a:pPr>
              <a:lnSpc>
                <a:spcPct val="100000"/>
              </a:lnSpc>
              <a:buNone/>
            </a:pPr>
            <a:endParaRPr lang="en-US" dirty="0">
              <a:cs typeface="Calibri"/>
            </a:endParaRPr>
          </a:p>
          <a:p>
            <a:pPr marL="0" indent="0">
              <a:buNone/>
            </a:pPr>
            <a:endParaRPr lang="en-US" dirty="0">
              <a:ea typeface="+mn-lt"/>
              <a:cs typeface="+mn-lt"/>
            </a:endParaRPr>
          </a:p>
        </p:txBody>
      </p:sp>
      <p:sp>
        <p:nvSpPr>
          <p:cNvPr id="14" name="TextBox 13">
            <a:extLst>
              <a:ext uri="{FF2B5EF4-FFF2-40B4-BE49-F238E27FC236}">
                <a16:creationId xmlns:a16="http://schemas.microsoft.com/office/drawing/2014/main" id="{011672E9-24D7-EE62-1269-7A39817C06C4}"/>
              </a:ext>
            </a:extLst>
          </p:cNvPr>
          <p:cNvSpPr txBox="1"/>
          <p:nvPr/>
        </p:nvSpPr>
        <p:spPr>
          <a:xfrm>
            <a:off x="339969" y="363415"/>
            <a:ext cx="7885723"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dirty="0">
                <a:solidFill>
                  <a:schemeClr val="bg1"/>
                </a:solidFill>
                <a:latin typeface="Montserrat"/>
                <a:cs typeface="Calibri"/>
              </a:rPr>
              <a:t>RESULTS</a:t>
            </a:r>
            <a:endParaRPr lang="en-US" dirty="0">
              <a:solidFill>
                <a:schemeClr val="bg1"/>
              </a:solidFill>
            </a:endParaRPr>
          </a:p>
        </p:txBody>
      </p:sp>
    </p:spTree>
    <p:extLst>
      <p:ext uri="{BB962C8B-B14F-4D97-AF65-F5344CB8AC3E}">
        <p14:creationId xmlns:p14="http://schemas.microsoft.com/office/powerpoint/2010/main" val="3056015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86FC4E2-A00F-A3B1-33B3-9077A11FCC2C}"/>
              </a:ext>
            </a:extLst>
          </p:cNvPr>
          <p:cNvSpPr/>
          <p:nvPr/>
        </p:nvSpPr>
        <p:spPr>
          <a:xfrm>
            <a:off x="0" y="1953"/>
            <a:ext cx="12184184" cy="1512275"/>
          </a:xfrm>
          <a:prstGeom prst="rect">
            <a:avLst/>
          </a:prstGeom>
          <a:solidFill>
            <a:srgbClr val="2972A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40C28D1-40D2-9BFB-13FE-6DAD959CF93E}"/>
              </a:ext>
            </a:extLst>
          </p:cNvPr>
          <p:cNvSpPr/>
          <p:nvPr/>
        </p:nvSpPr>
        <p:spPr>
          <a:xfrm>
            <a:off x="-1" y="1953"/>
            <a:ext cx="2188308" cy="685409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11" descr="A picture containing shape&#10;&#10;Description automatically generated">
            <a:extLst>
              <a:ext uri="{FF2B5EF4-FFF2-40B4-BE49-F238E27FC236}">
                <a16:creationId xmlns:a16="http://schemas.microsoft.com/office/drawing/2014/main" id="{E4656192-1715-AEDF-7C2E-A9C15F692A52}"/>
              </a:ext>
            </a:extLst>
          </p:cNvPr>
          <p:cNvPicPr>
            <a:picLocks noChangeAspect="1"/>
          </p:cNvPicPr>
          <p:nvPr/>
        </p:nvPicPr>
        <p:blipFill>
          <a:blip r:embed="rId2"/>
          <a:stretch>
            <a:fillRect/>
          </a:stretch>
        </p:blipFill>
        <p:spPr>
          <a:xfrm>
            <a:off x="336306" y="77299"/>
            <a:ext cx="1765788" cy="1748448"/>
          </a:xfrm>
          <a:prstGeom prst="ellipse">
            <a:avLst/>
          </a:prstGeom>
          <a:ln w="6350" cap="rnd">
            <a:solidFill>
              <a:schemeClr val="tx1"/>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14" name="TextBox 13">
            <a:extLst>
              <a:ext uri="{FF2B5EF4-FFF2-40B4-BE49-F238E27FC236}">
                <a16:creationId xmlns:a16="http://schemas.microsoft.com/office/drawing/2014/main" id="{011672E9-24D7-EE62-1269-7A39817C06C4}"/>
              </a:ext>
            </a:extLst>
          </p:cNvPr>
          <p:cNvSpPr txBox="1"/>
          <p:nvPr/>
        </p:nvSpPr>
        <p:spPr>
          <a:xfrm>
            <a:off x="4513384" y="363415"/>
            <a:ext cx="7330831"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4800" b="1" dirty="0">
                <a:solidFill>
                  <a:schemeClr val="bg1"/>
                </a:solidFill>
                <a:latin typeface="Montserrat"/>
                <a:cs typeface="Calibri"/>
              </a:rPr>
              <a:t>RESULTS </a:t>
            </a:r>
            <a:endParaRPr lang="en-US" dirty="0">
              <a:solidFill>
                <a:schemeClr val="bg1"/>
              </a:solidFill>
            </a:endParaRPr>
          </a:p>
        </p:txBody>
      </p:sp>
      <p:sp>
        <p:nvSpPr>
          <p:cNvPr id="10" name="Content Placeholder 11">
            <a:extLst>
              <a:ext uri="{FF2B5EF4-FFF2-40B4-BE49-F238E27FC236}">
                <a16:creationId xmlns:a16="http://schemas.microsoft.com/office/drawing/2014/main" id="{151C3161-D506-821C-1BBC-2919BE8BF822}"/>
              </a:ext>
            </a:extLst>
          </p:cNvPr>
          <p:cNvSpPr>
            <a:spLocks noGrp="1"/>
          </p:cNvSpPr>
          <p:nvPr>
            <p:ph idx="1"/>
          </p:nvPr>
        </p:nvSpPr>
        <p:spPr>
          <a:xfrm>
            <a:off x="2416908" y="1716208"/>
            <a:ext cx="9452707" cy="5054723"/>
          </a:xfrm>
        </p:spPr>
        <p:txBody>
          <a:bodyPr vert="horz" lIns="91440" tIns="45720" rIns="91440" bIns="45720" rtlCol="0" anchor="t">
            <a:normAutofit lnSpcReduction="10000"/>
          </a:bodyPr>
          <a:lstStyle/>
          <a:p>
            <a:pPr>
              <a:buNone/>
            </a:pPr>
            <a:r>
              <a:rPr lang="en-US" sz="3200" b="1" dirty="0">
                <a:ea typeface="+mn-lt"/>
                <a:cs typeface="+mn-lt"/>
              </a:rPr>
              <a:t>Rating Quality of Life activities: </a:t>
            </a:r>
          </a:p>
          <a:p>
            <a:pPr>
              <a:buNone/>
            </a:pPr>
            <a:r>
              <a:rPr lang="en-US" sz="2400" b="1" dirty="0">
                <a:ea typeface="+mn-lt"/>
                <a:cs typeface="+mn-lt"/>
              </a:rPr>
              <a:t>87%</a:t>
            </a:r>
            <a:r>
              <a:rPr lang="en-US" sz="2400" dirty="0">
                <a:ea typeface="+mn-lt"/>
                <a:cs typeface="+mn-lt"/>
              </a:rPr>
              <a:t> of respondents rated Entertainment as </a:t>
            </a:r>
            <a:r>
              <a:rPr lang="en-US" sz="2400" dirty="0">
                <a:solidFill>
                  <a:srgbClr val="C00000"/>
                </a:solidFill>
                <a:ea typeface="+mn-lt"/>
                <a:cs typeface="+mn-lt"/>
              </a:rPr>
              <a:t>poor to fair</a:t>
            </a:r>
            <a:r>
              <a:rPr lang="en-US" sz="2400" dirty="0">
                <a:ea typeface="+mn-lt"/>
                <a:cs typeface="+mn-lt"/>
              </a:rPr>
              <a:t> (49% rated as poor)</a:t>
            </a:r>
          </a:p>
          <a:p>
            <a:pPr>
              <a:buNone/>
            </a:pPr>
            <a:r>
              <a:rPr lang="en-US" sz="2400" b="1" dirty="0">
                <a:ea typeface="+mn-lt"/>
                <a:cs typeface="+mn-lt"/>
              </a:rPr>
              <a:t>79% </a:t>
            </a:r>
            <a:r>
              <a:rPr lang="en-US" sz="2400" dirty="0">
                <a:ea typeface="+mn-lt"/>
                <a:cs typeface="+mn-lt"/>
              </a:rPr>
              <a:t>of respondents rated Social activities to meet new people as </a:t>
            </a:r>
            <a:r>
              <a:rPr lang="en-US" sz="2400" dirty="0">
                <a:solidFill>
                  <a:srgbClr val="C00000"/>
                </a:solidFill>
                <a:ea typeface="+mn-lt"/>
                <a:cs typeface="+mn-lt"/>
              </a:rPr>
              <a:t>poor to fair</a:t>
            </a:r>
            <a:r>
              <a:rPr lang="en-US" sz="2400" dirty="0">
                <a:ea typeface="+mn-lt"/>
                <a:cs typeface="+mn-lt"/>
              </a:rPr>
              <a:t> (38% rated as poor)</a:t>
            </a:r>
          </a:p>
          <a:p>
            <a:pPr>
              <a:buNone/>
            </a:pPr>
            <a:r>
              <a:rPr lang="en-US" sz="2400" b="1" dirty="0">
                <a:ea typeface="+mn-lt"/>
                <a:cs typeface="+mn-lt"/>
              </a:rPr>
              <a:t>75%</a:t>
            </a:r>
            <a:r>
              <a:rPr lang="en-US" sz="2400" dirty="0">
                <a:ea typeface="+mn-lt"/>
                <a:cs typeface="+mn-lt"/>
              </a:rPr>
              <a:t> of respondents rated Recreation Programs (softball, baseball, basketball, tennis, community pool) as </a:t>
            </a:r>
            <a:r>
              <a:rPr lang="en-US" sz="2400" dirty="0">
                <a:solidFill>
                  <a:srgbClr val="C00000"/>
                </a:solidFill>
                <a:ea typeface="+mn-lt"/>
                <a:cs typeface="+mn-lt"/>
              </a:rPr>
              <a:t>poor to fair</a:t>
            </a:r>
            <a:r>
              <a:rPr lang="en-US" sz="2400" dirty="0">
                <a:ea typeface="+mn-lt"/>
                <a:cs typeface="+mn-lt"/>
              </a:rPr>
              <a:t> (31% rated as poor)</a:t>
            </a:r>
            <a:endParaRPr lang="en-US" sz="2400">
              <a:cs typeface="Calibri"/>
            </a:endParaRPr>
          </a:p>
          <a:p>
            <a:pPr>
              <a:buNone/>
            </a:pPr>
            <a:r>
              <a:rPr lang="en-US" sz="2400" b="1" dirty="0">
                <a:ea typeface="+mn-lt"/>
                <a:cs typeface="+mn-lt"/>
              </a:rPr>
              <a:t>70%</a:t>
            </a:r>
            <a:r>
              <a:rPr lang="en-US" sz="2400" dirty="0">
                <a:ea typeface="+mn-lt"/>
                <a:cs typeface="+mn-lt"/>
              </a:rPr>
              <a:t> of respondents rated Access to good internet speed as </a:t>
            </a:r>
            <a:r>
              <a:rPr lang="en-US" sz="2400" dirty="0">
                <a:solidFill>
                  <a:srgbClr val="C00000"/>
                </a:solidFill>
                <a:ea typeface="+mn-lt"/>
                <a:cs typeface="+mn-lt"/>
              </a:rPr>
              <a:t>poor to fair</a:t>
            </a:r>
            <a:r>
              <a:rPr lang="en-US" sz="2400" dirty="0">
                <a:ea typeface="+mn-lt"/>
                <a:cs typeface="+mn-lt"/>
              </a:rPr>
              <a:t> (36% rated as poor)</a:t>
            </a:r>
            <a:endParaRPr lang="en-US" sz="2400">
              <a:cs typeface="Calibri"/>
            </a:endParaRPr>
          </a:p>
          <a:p>
            <a:pPr>
              <a:buNone/>
            </a:pPr>
            <a:r>
              <a:rPr lang="en-US" sz="2400" b="1" dirty="0">
                <a:ea typeface="+mn-lt"/>
                <a:cs typeface="+mn-lt"/>
              </a:rPr>
              <a:t>61%</a:t>
            </a:r>
            <a:r>
              <a:rPr lang="en-US" sz="2400" dirty="0">
                <a:ea typeface="+mn-lt"/>
                <a:cs typeface="+mn-lt"/>
              </a:rPr>
              <a:t> of respondents rated Community Events (Parade of 1000 Flags, Petroglyph Festival, etc.) as </a:t>
            </a:r>
            <a:r>
              <a:rPr lang="en-US" sz="2400" dirty="0">
                <a:solidFill>
                  <a:srgbClr val="C00000"/>
                </a:solidFill>
                <a:ea typeface="+mn-lt"/>
                <a:cs typeface="+mn-lt"/>
              </a:rPr>
              <a:t>poor to fair</a:t>
            </a:r>
            <a:r>
              <a:rPr lang="en-US" sz="2400" dirty="0">
                <a:ea typeface="+mn-lt"/>
                <a:cs typeface="+mn-lt"/>
              </a:rPr>
              <a:t> (17% rated as poor) </a:t>
            </a:r>
            <a:endParaRPr lang="en-US" sz="2400">
              <a:cs typeface="Calibri"/>
            </a:endParaRPr>
          </a:p>
          <a:p>
            <a:pPr>
              <a:buNone/>
            </a:pPr>
            <a:r>
              <a:rPr lang="en-US" sz="2400" b="1" dirty="0">
                <a:ea typeface="+mn-lt"/>
                <a:cs typeface="+mn-lt"/>
              </a:rPr>
              <a:t>74%</a:t>
            </a:r>
            <a:r>
              <a:rPr lang="en-US" sz="2400" dirty="0">
                <a:ea typeface="+mn-lt"/>
                <a:cs typeface="+mn-lt"/>
              </a:rPr>
              <a:t> of respondents felt Outdoor Activities (hiking, biking, off-roading, OHV) was </a:t>
            </a:r>
            <a:r>
              <a:rPr lang="en-US" sz="2400" dirty="0">
                <a:solidFill>
                  <a:schemeClr val="accent6">
                    <a:lumMod val="75000"/>
                  </a:schemeClr>
                </a:solidFill>
                <a:ea typeface="+mn-lt"/>
                <a:cs typeface="+mn-lt"/>
              </a:rPr>
              <a:t>good to excellent</a:t>
            </a:r>
            <a:endParaRPr lang="en-US" sz="2400">
              <a:solidFill>
                <a:schemeClr val="accent6">
                  <a:lumMod val="75000"/>
                </a:schemeClr>
              </a:solidFill>
              <a:cs typeface="Calibri"/>
            </a:endParaRPr>
          </a:p>
          <a:p>
            <a:pPr>
              <a:buNone/>
            </a:pPr>
            <a:endParaRPr lang="en-US" sz="2400" dirty="0">
              <a:cs typeface="Calibri"/>
            </a:endParaRPr>
          </a:p>
          <a:p>
            <a:pPr>
              <a:lnSpc>
                <a:spcPct val="100000"/>
              </a:lnSpc>
              <a:buNone/>
            </a:pPr>
            <a:endParaRPr lang="en-US" sz="2400" dirty="0">
              <a:cs typeface="Calibri"/>
            </a:endParaRPr>
          </a:p>
          <a:p>
            <a:pPr marL="0" indent="0">
              <a:buNone/>
            </a:pPr>
            <a:endParaRPr lang="en-US" sz="2400" dirty="0">
              <a:ea typeface="+mn-lt"/>
              <a:cs typeface="+mn-lt"/>
            </a:endParaRPr>
          </a:p>
        </p:txBody>
      </p:sp>
    </p:spTree>
    <p:extLst>
      <p:ext uri="{BB962C8B-B14F-4D97-AF65-F5344CB8AC3E}">
        <p14:creationId xmlns:p14="http://schemas.microsoft.com/office/powerpoint/2010/main" val="121376789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55</TotalTime>
  <Words>1236</Words>
  <Application>Microsoft Office PowerPoint</Application>
  <PresentationFormat>Widescreen</PresentationFormat>
  <Paragraphs>128</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Montserrat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Megan McKenzie</dc:creator>
  <cp:lastModifiedBy>Megan McKenzie</cp:lastModifiedBy>
  <cp:revision>440</cp:revision>
  <dcterms:created xsi:type="dcterms:W3CDTF">2022-11-02T03:28:52Z</dcterms:created>
  <dcterms:modified xsi:type="dcterms:W3CDTF">2022-11-02T16:47:57Z</dcterms:modified>
</cp:coreProperties>
</file>