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63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9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0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3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854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38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66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45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97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3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3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51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8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0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0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6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2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A66EF-7A90-4AE5-B28B-C68F62F48E37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28DF2-D015-4A70-9E64-9685CC13F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368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FY 22-23 Measure V Paving Projects</a:t>
            </a:r>
            <a:endParaRPr lang="en-US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463" y="2336800"/>
            <a:ext cx="5343049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China Lake Blvd.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 smtClean="0"/>
              <a:t>FY22 </a:t>
            </a:r>
            <a:r>
              <a:rPr lang="en-US" dirty="0"/>
              <a:t>Measure V Chip Seal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College Heights Blvd.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College Heights Blvd.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3364822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Mahan St.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 smtClean="0"/>
              <a:t>FY22 </a:t>
            </a:r>
            <a:r>
              <a:rPr lang="en-US" dirty="0"/>
              <a:t>Measure V Chip Seal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Larkspur 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Larkspur St.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277763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Lilac St.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 smtClean="0"/>
              <a:t>FY22 </a:t>
            </a:r>
            <a:r>
              <a:rPr lang="en-US" dirty="0"/>
              <a:t>Measure V Chip Seal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Locust St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E. Ward Ave.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2621965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W. Drummond Ave.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 smtClean="0"/>
              <a:t>FY22 </a:t>
            </a:r>
            <a:r>
              <a:rPr lang="en-US" dirty="0"/>
              <a:t>Measure V Chip Seal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W. Drummond Ave.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Scott St.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4108649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Scott St.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 smtClean="0"/>
              <a:t>FY22 </a:t>
            </a:r>
            <a:r>
              <a:rPr lang="en-US" dirty="0"/>
              <a:t>Measure V Chip Seal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Sydnor Ave.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Randall St.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4009103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Hurschell</a:t>
            </a:r>
            <a:r>
              <a:rPr lang="en-US" dirty="0" smtClean="0"/>
              <a:t> Ave.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 smtClean="0"/>
              <a:t>FY22 </a:t>
            </a:r>
            <a:r>
              <a:rPr lang="en-US" dirty="0"/>
              <a:t>Measure V Chip Seal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Kinnett</a:t>
            </a:r>
            <a:r>
              <a:rPr lang="en-US" dirty="0" smtClean="0"/>
              <a:t> 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Kinnett</a:t>
            </a:r>
            <a:r>
              <a:rPr lang="en-US" dirty="0" smtClean="0"/>
              <a:t> St.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68753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Perdew</a:t>
            </a:r>
            <a:r>
              <a:rPr lang="en-US" dirty="0" smtClean="0"/>
              <a:t> Ave.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 smtClean="0"/>
              <a:t>FY22 </a:t>
            </a:r>
            <a:r>
              <a:rPr lang="en-US" dirty="0"/>
              <a:t>Measure V Chip </a:t>
            </a:r>
            <a:r>
              <a:rPr lang="en-US" dirty="0" smtClean="0"/>
              <a:t>Seal</a:t>
            </a:r>
          </a:p>
          <a:p>
            <a:pPr algn="ctr"/>
            <a:r>
              <a:rPr lang="en-US" dirty="0" smtClean="0"/>
              <a:t>(Wayne St. to Norma St.)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Perdew</a:t>
            </a:r>
            <a:r>
              <a:rPr lang="en-US" dirty="0" smtClean="0"/>
              <a:t> Ave.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V Chip </a:t>
            </a:r>
            <a:r>
              <a:rPr lang="en-US" dirty="0" smtClean="0"/>
              <a:t>Seal</a:t>
            </a:r>
          </a:p>
          <a:p>
            <a:pPr algn="ctr"/>
            <a:r>
              <a:rPr lang="en-US" dirty="0"/>
              <a:t>(Wayne St. to Norma St.)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W. Ward Ave.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 smtClean="0"/>
              <a:t>Ward Ave. Improvement Project</a:t>
            </a:r>
          </a:p>
          <a:p>
            <a:pPr algn="ctr"/>
            <a:r>
              <a:rPr lang="en-US" dirty="0" smtClean="0"/>
              <a:t>(50% RSTP Grant; 50% Measure V)</a:t>
            </a:r>
            <a:endParaRPr lang="en-US" dirty="0"/>
          </a:p>
          <a:p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951831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W. Ward Ave.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Ward Ave. Improvement Project</a:t>
            </a:r>
          </a:p>
          <a:p>
            <a:pPr algn="ctr"/>
            <a:r>
              <a:rPr lang="en-US" dirty="0"/>
              <a:t>(50% RSTP Grant; 50% Measure V)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Atkins 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</a:t>
            </a:r>
            <a:r>
              <a:rPr lang="en-US" dirty="0" smtClean="0"/>
              <a:t>V Paving</a:t>
            </a:r>
          </a:p>
          <a:p>
            <a:pPr algn="ctr"/>
            <a:r>
              <a:rPr lang="en-US" dirty="0" smtClean="0"/>
              <a:t>(Includes Sidewalk, Curb and Gutter)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Atkins St.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Paving</a:t>
            </a:r>
          </a:p>
          <a:p>
            <a:pPr algn="ctr"/>
            <a:r>
              <a:rPr lang="en-US" dirty="0"/>
              <a:t>(Includes Sidewalk, Curb and Gutter)</a:t>
            </a:r>
          </a:p>
          <a:p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3223535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Perdew</a:t>
            </a:r>
            <a:r>
              <a:rPr lang="en-US" dirty="0" smtClean="0"/>
              <a:t> Ave.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</a:p>
          <a:p>
            <a:pPr algn="ctr"/>
            <a:r>
              <a:rPr lang="en-US" dirty="0" smtClean="0"/>
              <a:t>(Sierra </a:t>
            </a:r>
            <a:r>
              <a:rPr lang="en-US" dirty="0" smtClean="0"/>
              <a:t>View St</a:t>
            </a:r>
            <a:r>
              <a:rPr lang="en-US" dirty="0" smtClean="0"/>
              <a:t>. to end of Cul-de-sac)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Reeves 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</a:t>
            </a:r>
            <a:r>
              <a:rPr lang="en-US" dirty="0" smtClean="0"/>
              <a:t>V Paving</a:t>
            </a:r>
          </a:p>
          <a:p>
            <a:pPr algn="ctr"/>
            <a:r>
              <a:rPr lang="en-US" dirty="0" smtClean="0"/>
              <a:t>(West </a:t>
            </a:r>
            <a:r>
              <a:rPr lang="en-US" dirty="0" smtClean="0"/>
              <a:t>PL North </a:t>
            </a:r>
            <a:r>
              <a:rPr lang="en-US" dirty="0" smtClean="0"/>
              <a:t>Albertsons to China Lake Blvd.)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Reeves </a:t>
            </a:r>
            <a:r>
              <a:rPr lang="en-US" dirty="0"/>
              <a:t>St.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Paving</a:t>
            </a:r>
          </a:p>
          <a:p>
            <a:pPr algn="ctr"/>
            <a:r>
              <a:rPr lang="en-US" dirty="0"/>
              <a:t>(Includes Sidewalk, Curb and </a:t>
            </a:r>
            <a:r>
              <a:rPr lang="en-US" dirty="0" smtClean="0"/>
              <a:t>Gutter connecting segments)</a:t>
            </a:r>
            <a:endParaRPr lang="en-US" dirty="0"/>
          </a:p>
          <a:p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4265645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Wayne St.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FY22 Measure V Paving</a:t>
            </a:r>
          </a:p>
          <a:p>
            <a:pPr algn="ctr"/>
            <a:r>
              <a:rPr lang="en-US" dirty="0" smtClean="0"/>
              <a:t>(North of Reeves Ave</a:t>
            </a:r>
            <a:r>
              <a:rPr lang="en-US" dirty="0" smtClean="0"/>
              <a:t>.</a:t>
            </a:r>
            <a:endParaRPr lang="en-US" dirty="0" smtClean="0"/>
          </a:p>
          <a:p>
            <a:pPr algn="ctr"/>
            <a:r>
              <a:rPr lang="en-US" dirty="0" smtClean="0"/>
              <a:t>Includes Sidewalk, Curb and </a:t>
            </a:r>
            <a:r>
              <a:rPr lang="en-US" dirty="0" smtClean="0"/>
              <a:t>Gutter)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Reeves 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</a:t>
            </a:r>
            <a:r>
              <a:rPr lang="en-US" dirty="0" smtClean="0"/>
              <a:t>V Paving</a:t>
            </a:r>
          </a:p>
          <a:p>
            <a:pPr algn="ctr"/>
            <a:r>
              <a:rPr lang="en-US" dirty="0" smtClean="0"/>
              <a:t>(Includes </a:t>
            </a:r>
            <a:r>
              <a:rPr lang="en-US" dirty="0"/>
              <a:t>Sidewalk, Curb and </a:t>
            </a:r>
            <a:r>
              <a:rPr lang="en-US" dirty="0" smtClean="0"/>
              <a:t>Gutter)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Graff Ave.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Paving</a:t>
            </a:r>
          </a:p>
          <a:p>
            <a:pPr algn="ctr"/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1070008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The Projects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FY22 Measure V Paving </a:t>
            </a:r>
          </a:p>
          <a:p>
            <a:pPr lvl="1"/>
            <a:r>
              <a:rPr lang="en-US" dirty="0" smtClean="0"/>
              <a:t>13,080 Tons of Asphalt</a:t>
            </a:r>
          </a:p>
          <a:p>
            <a:pPr lvl="1"/>
            <a:r>
              <a:rPr lang="en-US" dirty="0" smtClean="0"/>
              <a:t>786,000 SF of Paving</a:t>
            </a:r>
          </a:p>
          <a:p>
            <a:pPr lvl="1"/>
            <a:r>
              <a:rPr lang="en-US" dirty="0" smtClean="0"/>
              <a:t>69 Curb Return Ramps (ADA Compliant)</a:t>
            </a:r>
          </a:p>
          <a:p>
            <a:pPr lvl="1"/>
            <a:r>
              <a:rPr lang="en-US" dirty="0" smtClean="0"/>
              <a:t>Total Projected Cost</a:t>
            </a:r>
          </a:p>
          <a:p>
            <a:pPr lvl="2"/>
            <a:r>
              <a:rPr lang="en-US" dirty="0" smtClean="0"/>
              <a:t>$5,234,116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FY 22 Measure V Chip Seal</a:t>
            </a:r>
          </a:p>
          <a:p>
            <a:pPr lvl="1"/>
            <a:r>
              <a:rPr lang="en-US" dirty="0" smtClean="0"/>
              <a:t>1,647,000 SF of Asphalt Resurfaced</a:t>
            </a:r>
          </a:p>
          <a:p>
            <a:pPr lvl="1"/>
            <a:r>
              <a:rPr lang="en-US" dirty="0" smtClean="0"/>
              <a:t>10,000 LF of Cracks filled prior to resurfacing</a:t>
            </a:r>
          </a:p>
          <a:p>
            <a:pPr lvl="1"/>
            <a:r>
              <a:rPr lang="en-US" dirty="0" smtClean="0"/>
              <a:t>Total Project Cost</a:t>
            </a:r>
          </a:p>
          <a:p>
            <a:pPr lvl="2"/>
            <a:r>
              <a:rPr lang="en-US" dirty="0" smtClean="0"/>
              <a:t>$1,237,698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7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Graff Ave.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Palo Verde </a:t>
            </a:r>
            <a:r>
              <a:rPr lang="en-US" dirty="0" smtClean="0"/>
              <a:t>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</a:t>
            </a:r>
            <a:r>
              <a:rPr lang="en-US" dirty="0" smtClean="0"/>
              <a:t>V Paving</a:t>
            </a:r>
          </a:p>
          <a:p>
            <a:pPr algn="ctr"/>
            <a:r>
              <a:rPr lang="en-US" dirty="0" smtClean="0"/>
              <a:t>(South of Ward Ave.)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Palo Verde St.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Paving</a:t>
            </a:r>
          </a:p>
          <a:p>
            <a:pPr algn="ctr"/>
            <a:r>
              <a:rPr lang="en-US" dirty="0"/>
              <a:t>(South of Ward Ave.)</a:t>
            </a:r>
          </a:p>
          <a:p>
            <a:pPr algn="ctr"/>
            <a:endParaRPr lang="en-US" dirty="0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4199888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Mesquite Ave.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</a:p>
          <a:p>
            <a:pPr algn="ctr"/>
            <a:r>
              <a:rPr lang="en-US" dirty="0" smtClean="0"/>
              <a:t>(Palo </a:t>
            </a:r>
            <a:r>
              <a:rPr lang="en-US" dirty="0"/>
              <a:t>V</a:t>
            </a:r>
            <a:r>
              <a:rPr lang="en-US" dirty="0" smtClean="0"/>
              <a:t>erde St. to end)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Sage 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</a:t>
            </a:r>
            <a:r>
              <a:rPr lang="en-US" dirty="0" smtClean="0"/>
              <a:t>Measure </a:t>
            </a:r>
            <a:r>
              <a:rPr lang="en-US" dirty="0" smtClean="0"/>
              <a:t>V </a:t>
            </a:r>
            <a:r>
              <a:rPr lang="en-US" dirty="0" smtClean="0"/>
              <a:t>Paving</a:t>
            </a:r>
          </a:p>
          <a:p>
            <a:pPr algn="ctr"/>
            <a:r>
              <a:rPr lang="en-US" dirty="0" smtClean="0"/>
              <a:t>(Mesquite Ave. to end)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Wayne St.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Paving</a:t>
            </a:r>
          </a:p>
          <a:p>
            <a:pPr algn="ctr"/>
            <a:r>
              <a:rPr lang="en-US" dirty="0" smtClean="0"/>
              <a:t>(Mesquite </a:t>
            </a:r>
            <a:r>
              <a:rPr lang="en-US" dirty="0" smtClean="0"/>
              <a:t>Ave</a:t>
            </a:r>
            <a:r>
              <a:rPr lang="en-US" dirty="0" smtClean="0"/>
              <a:t>. to end)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914783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Mesquite Ave.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</a:p>
          <a:p>
            <a:pPr algn="ctr"/>
            <a:r>
              <a:rPr lang="en-US" dirty="0" smtClean="0"/>
              <a:t>(Palo Verde St. to end)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Peg 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</a:t>
            </a:r>
            <a:r>
              <a:rPr lang="en-US" dirty="0" smtClean="0"/>
              <a:t>V Paving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Peg </a:t>
            </a:r>
            <a:r>
              <a:rPr lang="en-US" dirty="0" smtClean="0"/>
              <a:t>St.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  <a:endParaRPr lang="en-US" dirty="0"/>
          </a:p>
        </p:txBody>
      </p:sp>
      <p:pic>
        <p:nvPicPr>
          <p:cNvPr id="21" name="Picture Placeholder 20"/>
          <p:cNvPicPr>
            <a:picLocks noGrp="1" noChangeAspect="1"/>
          </p:cNvPicPr>
          <p:nvPr>
            <p:ph type="pic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4283664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Vera Ave.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Vera </a:t>
            </a:r>
            <a:r>
              <a:rPr lang="en-US" dirty="0" smtClean="0"/>
              <a:t>Ave.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</a:t>
            </a:r>
            <a:r>
              <a:rPr lang="en-US" dirty="0" smtClean="0"/>
              <a:t>V Paving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Sierra Vista St.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</p:spTree>
    <p:extLst>
      <p:ext uri="{BB962C8B-B14F-4D97-AF65-F5344CB8AC3E}">
        <p14:creationId xmlns:p14="http://schemas.microsoft.com/office/powerpoint/2010/main" val="2241130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Alvord St.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Alvord 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</a:t>
            </a:r>
            <a:r>
              <a:rPr lang="en-US" dirty="0" smtClean="0"/>
              <a:t>V Paving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Warner St.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4110910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Warner St.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Wildrose</a:t>
            </a:r>
            <a:r>
              <a:rPr lang="en-US" dirty="0" smtClean="0"/>
              <a:t> Ave.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</a:t>
            </a:r>
            <a:r>
              <a:rPr lang="en-US" dirty="0" smtClean="0"/>
              <a:t>V Paving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Wildrose</a:t>
            </a:r>
            <a:r>
              <a:rPr lang="en-US" dirty="0" smtClean="0"/>
              <a:t> Ave.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748349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Coral Ave.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Coral Ave.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</a:t>
            </a:r>
            <a:r>
              <a:rPr lang="en-US" dirty="0" smtClean="0"/>
              <a:t>V Paving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Wasp Ave.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</a:t>
            </a:r>
            <a:r>
              <a:rPr lang="en-US" dirty="0" smtClean="0"/>
              <a:t>Paving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19" name="Picture Placeholder 18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1795593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The Balancing Act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 Budgets</a:t>
            </a:r>
          </a:p>
          <a:p>
            <a:pPr lvl="1"/>
            <a:r>
              <a:rPr lang="en-US" dirty="0" smtClean="0"/>
              <a:t>FY22 Measure V Paving – </a:t>
            </a:r>
            <a:r>
              <a:rPr lang="en-US" dirty="0" smtClean="0"/>
              <a:t>$3.75 </a:t>
            </a:r>
            <a:r>
              <a:rPr lang="en-US" dirty="0" smtClean="0"/>
              <a:t>Million</a:t>
            </a:r>
          </a:p>
          <a:p>
            <a:pPr lvl="1"/>
            <a:r>
              <a:rPr lang="en-US" dirty="0" smtClean="0"/>
              <a:t>FY22 Measure V Chip Seal – </a:t>
            </a:r>
            <a:r>
              <a:rPr lang="en-US" dirty="0" smtClean="0"/>
              <a:t>$1.5 </a:t>
            </a:r>
            <a:r>
              <a:rPr lang="en-US" dirty="0" smtClean="0"/>
              <a:t>Million</a:t>
            </a:r>
          </a:p>
          <a:p>
            <a:pPr lvl="1"/>
            <a:r>
              <a:rPr lang="en-US" dirty="0" smtClean="0"/>
              <a:t>Franklin Ave. – </a:t>
            </a:r>
            <a:r>
              <a:rPr lang="en-US" dirty="0" smtClean="0"/>
              <a:t>$0.00</a:t>
            </a:r>
            <a:endParaRPr lang="en-US" dirty="0" smtClean="0"/>
          </a:p>
          <a:p>
            <a:pPr lvl="1"/>
            <a:r>
              <a:rPr lang="en-US" dirty="0" smtClean="0"/>
              <a:t>Ward Ave. – </a:t>
            </a:r>
            <a:r>
              <a:rPr lang="en-US" dirty="0" smtClean="0"/>
              <a:t>$1 </a:t>
            </a:r>
            <a:r>
              <a:rPr lang="en-US" dirty="0" smtClean="0"/>
              <a:t>Million</a:t>
            </a:r>
          </a:p>
          <a:p>
            <a:pPr lvl="2"/>
            <a:r>
              <a:rPr lang="en-US" dirty="0" smtClean="0"/>
              <a:t>Total Budget for Street Improvement = $6.25 Million</a:t>
            </a:r>
          </a:p>
          <a:p>
            <a:pPr lvl="2"/>
            <a:r>
              <a:rPr lang="en-US" dirty="0" smtClean="0"/>
              <a:t>Reserve as of FY22 Start – </a:t>
            </a:r>
            <a:r>
              <a:rPr lang="en-US" dirty="0" smtClean="0"/>
              <a:t>$2.3 </a:t>
            </a:r>
            <a:r>
              <a:rPr lang="en-US" dirty="0" smtClean="0"/>
              <a:t>Million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Reserve to Date after all projects are complete = +/- $400,000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Public Works will Effectively Spend The Carry Over as Promised!</a:t>
            </a:r>
          </a:p>
          <a:p>
            <a:pPr lvl="2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44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was this all Possible?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Measure V </a:t>
            </a:r>
          </a:p>
          <a:p>
            <a:pPr lvl="1" algn="ctr"/>
            <a:r>
              <a:rPr lang="en-US" dirty="0" smtClean="0"/>
              <a:t>Accounts for +/-95% of the Road Maintenance Budget</a:t>
            </a:r>
          </a:p>
          <a:p>
            <a:pPr lvl="1" algn="ctr"/>
            <a:endParaRPr lang="en-US" dirty="0"/>
          </a:p>
          <a:p>
            <a:pPr lvl="1" algn="ctr"/>
            <a:endParaRPr lang="en-US" dirty="0" smtClean="0"/>
          </a:p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Thank You Ridgecrest for Trusting City </a:t>
            </a:r>
            <a:r>
              <a:rPr lang="en-US" sz="3600" dirty="0" smtClean="0">
                <a:solidFill>
                  <a:srgbClr val="0070C0"/>
                </a:solidFill>
              </a:rPr>
              <a:t>Staff </a:t>
            </a:r>
            <a:r>
              <a:rPr lang="en-US" sz="3600" smtClean="0">
                <a:solidFill>
                  <a:srgbClr val="0070C0"/>
                </a:solidFill>
              </a:rPr>
              <a:t>&amp; Council </a:t>
            </a:r>
            <a:r>
              <a:rPr lang="en-US" sz="3600" dirty="0" smtClean="0">
                <a:solidFill>
                  <a:srgbClr val="0070C0"/>
                </a:solidFill>
              </a:rPr>
              <a:t>to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“GET THINGS DONE”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8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Projects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Franklin Ave. Improvement </a:t>
            </a:r>
          </a:p>
          <a:p>
            <a:pPr lvl="1"/>
            <a:r>
              <a:rPr lang="en-US" dirty="0" smtClean="0"/>
              <a:t>2,690 Tons of Asphalt</a:t>
            </a:r>
          </a:p>
          <a:p>
            <a:pPr lvl="1"/>
            <a:r>
              <a:rPr lang="en-US" dirty="0" smtClean="0"/>
              <a:t>3,600 Cubic Yards of Material Removed/installed</a:t>
            </a:r>
          </a:p>
          <a:p>
            <a:pPr lvl="1"/>
            <a:r>
              <a:rPr lang="en-US" dirty="0" smtClean="0"/>
              <a:t>6,200 SF of Cross Gutter installation</a:t>
            </a:r>
          </a:p>
          <a:p>
            <a:pPr lvl="1"/>
            <a:r>
              <a:rPr lang="en-US" dirty="0" smtClean="0"/>
              <a:t>2,400 LF of Curb and Gutter installation</a:t>
            </a:r>
          </a:p>
          <a:p>
            <a:pPr lvl="1"/>
            <a:r>
              <a:rPr lang="en-US" dirty="0" smtClean="0"/>
              <a:t>Installation of 28 ADA compliant curb return Ramps</a:t>
            </a:r>
          </a:p>
          <a:p>
            <a:pPr lvl="1"/>
            <a:r>
              <a:rPr lang="en-US" dirty="0" smtClean="0"/>
              <a:t>Total Project Cost</a:t>
            </a:r>
          </a:p>
          <a:p>
            <a:pPr lvl="2"/>
            <a:r>
              <a:rPr lang="en-US" dirty="0" smtClean="0"/>
              <a:t>$1,679,300</a:t>
            </a:r>
            <a:endParaRPr lang="en-US" dirty="0" smtClean="0"/>
          </a:p>
          <a:p>
            <a:pPr lvl="2"/>
            <a:r>
              <a:rPr lang="en-US" dirty="0" smtClean="0"/>
              <a:t>$840,500 from Sub-Standard Streets</a:t>
            </a:r>
          </a:p>
          <a:p>
            <a:pPr lvl="2"/>
            <a:r>
              <a:rPr lang="en-US" dirty="0" smtClean="0"/>
              <a:t>$838,800 from Measure V</a:t>
            </a:r>
          </a:p>
          <a:p>
            <a:pPr lvl="1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W. Ward Ave. Phase 1 Street Improvement</a:t>
            </a:r>
          </a:p>
          <a:p>
            <a:pPr lvl="1"/>
            <a:r>
              <a:rPr lang="en-US" dirty="0" smtClean="0"/>
              <a:t>2,120 Tons of Asphalt</a:t>
            </a:r>
          </a:p>
          <a:p>
            <a:pPr lvl="1"/>
            <a:r>
              <a:rPr lang="en-US" dirty="0" smtClean="0"/>
              <a:t>175,000 SF of Road Resurfaced</a:t>
            </a:r>
          </a:p>
          <a:p>
            <a:pPr lvl="1"/>
            <a:r>
              <a:rPr lang="en-US" dirty="0" smtClean="0"/>
              <a:t>2500 SF of Cross Gutter Reconstruction</a:t>
            </a:r>
          </a:p>
          <a:p>
            <a:pPr lvl="1"/>
            <a:r>
              <a:rPr lang="en-US" dirty="0" smtClean="0"/>
              <a:t>Installation of 8 ADA compliant Curb Ramps</a:t>
            </a:r>
          </a:p>
          <a:p>
            <a:pPr lvl="1"/>
            <a:r>
              <a:rPr lang="en-US" dirty="0" smtClean="0"/>
              <a:t>440 LF of Curb and Gutter Replaced</a:t>
            </a:r>
          </a:p>
          <a:p>
            <a:pPr lvl="1"/>
            <a:r>
              <a:rPr lang="en-US" dirty="0" smtClean="0"/>
              <a:t>850 SF of Sidewalk Replaced</a:t>
            </a:r>
          </a:p>
          <a:p>
            <a:pPr lvl="1"/>
            <a:r>
              <a:rPr lang="en-US" dirty="0" smtClean="0"/>
              <a:t>Total Project Cost</a:t>
            </a:r>
          </a:p>
          <a:p>
            <a:pPr lvl="2"/>
            <a:r>
              <a:rPr lang="en-US" dirty="0" smtClean="0"/>
              <a:t>$1,393,000</a:t>
            </a:r>
            <a:endParaRPr lang="en-US" dirty="0" smtClean="0"/>
          </a:p>
          <a:p>
            <a:pPr lvl="3"/>
            <a:r>
              <a:rPr lang="en-US" dirty="0" smtClean="0"/>
              <a:t>$774,611 is Grant (RSTP Funded)</a:t>
            </a:r>
          </a:p>
          <a:p>
            <a:pPr lvl="3"/>
            <a:r>
              <a:rPr lang="en-US" dirty="0" smtClean="0"/>
              <a:t>$</a:t>
            </a:r>
            <a:r>
              <a:rPr lang="en-US" dirty="0" smtClean="0"/>
              <a:t>618,389 </a:t>
            </a:r>
            <a:r>
              <a:rPr lang="en-US" dirty="0" smtClean="0"/>
              <a:t>from Measure V</a:t>
            </a:r>
          </a:p>
          <a:p>
            <a:pPr marL="1371600" lvl="3" indent="0">
              <a:buNone/>
            </a:pPr>
            <a:endParaRPr lang="en-US" dirty="0" smtClean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9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Map – FY22 Measure V Projects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Legend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Red – Mill and Fill Paving </a:t>
            </a:r>
          </a:p>
          <a:p>
            <a:pPr lvl="2"/>
            <a:r>
              <a:rPr lang="en-US" dirty="0" smtClean="0"/>
              <a:t>FY22 Measure V Paving Project</a:t>
            </a:r>
          </a:p>
          <a:p>
            <a:r>
              <a:rPr lang="en-US" dirty="0" smtClean="0"/>
              <a:t>Blue– Chip Seal</a:t>
            </a:r>
          </a:p>
          <a:p>
            <a:pPr lvl="2"/>
            <a:r>
              <a:rPr lang="en-US" dirty="0" smtClean="0"/>
              <a:t>FY22 Measure V Chip Seal Project.</a:t>
            </a:r>
          </a:p>
          <a:p>
            <a:r>
              <a:rPr lang="en-US" dirty="0" smtClean="0"/>
              <a:t>Yellow – Mill and Fill Paving</a:t>
            </a:r>
          </a:p>
          <a:p>
            <a:pPr lvl="2"/>
            <a:r>
              <a:rPr lang="en-US" dirty="0" smtClean="0"/>
              <a:t>FY22 Measure V Paving Project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312" y="2055524"/>
            <a:ext cx="4297680" cy="46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Franklin Ave. Improvement Project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Legend</a:t>
            </a:r>
          </a:p>
          <a:p>
            <a:pPr lvl="1"/>
            <a:r>
              <a:rPr lang="en-US" dirty="0" smtClean="0"/>
              <a:t>Light Tan – Paving</a:t>
            </a:r>
          </a:p>
          <a:p>
            <a:pPr lvl="1"/>
            <a:r>
              <a:rPr lang="en-US" dirty="0" smtClean="0"/>
              <a:t>Yellow – Curb and Gutter</a:t>
            </a:r>
          </a:p>
          <a:p>
            <a:pPr lvl="1"/>
            <a:r>
              <a:rPr lang="en-US" dirty="0" smtClean="0"/>
              <a:t>Red – Limits</a:t>
            </a:r>
          </a:p>
          <a:p>
            <a:pPr lvl="1"/>
            <a:r>
              <a:rPr lang="en-US" dirty="0" smtClean="0"/>
              <a:t>Red w/ Blue Fill– Cross Gutter Spandrel Reconstruct</a:t>
            </a:r>
          </a:p>
          <a:p>
            <a:pPr lvl="1"/>
            <a:r>
              <a:rPr lang="en-US" dirty="0" smtClean="0"/>
              <a:t>Red w/ Grey Fill – Curb Ramp Reconstruct to ADA Compliance.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123" y="2388503"/>
            <a:ext cx="6438020" cy="349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Ward Ave. Improvement Project (50% Measure V Funded)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Ward Ave. Paving</a:t>
            </a:r>
          </a:p>
          <a:p>
            <a:pPr lvl="1"/>
            <a:r>
              <a:rPr lang="en-US" dirty="0" smtClean="0"/>
              <a:t>50% Measure V</a:t>
            </a:r>
          </a:p>
          <a:p>
            <a:pPr lvl="1"/>
            <a:r>
              <a:rPr lang="en-US" dirty="0" smtClean="0"/>
              <a:t>50% RSTP Grant Funding</a:t>
            </a:r>
          </a:p>
          <a:p>
            <a:pPr lvl="2"/>
            <a:r>
              <a:rPr lang="en-US" dirty="0" smtClean="0"/>
              <a:t>Has a Sewer portion Prior to paving.</a:t>
            </a:r>
          </a:p>
          <a:p>
            <a:pPr lvl="2"/>
            <a:r>
              <a:rPr lang="en-US" dirty="0" smtClean="0"/>
              <a:t>Running from China Lake Blvd to Downs St. to prep for Phase 1 and Phase 2 of Ward</a:t>
            </a:r>
          </a:p>
          <a:p>
            <a:pPr lvl="1"/>
            <a:r>
              <a:rPr lang="en-US" dirty="0" smtClean="0"/>
              <a:t>Legend</a:t>
            </a:r>
          </a:p>
          <a:p>
            <a:pPr lvl="2"/>
            <a:r>
              <a:rPr lang="en-US" dirty="0" smtClean="0"/>
              <a:t>Red – Paving</a:t>
            </a:r>
          </a:p>
          <a:p>
            <a:pPr lvl="2"/>
            <a:r>
              <a:rPr lang="en-US" dirty="0" smtClean="0"/>
              <a:t>Blue w/ Grey fill – Curb Ramp, Cross Gutter &amp; Spandrel Reconstruction.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251" y="3055196"/>
            <a:ext cx="5927487" cy="21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5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 Improvement List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FY22 Measure V Paving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383532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Atkins – Gordon St. to Sierra View</a:t>
            </a:r>
          </a:p>
          <a:p>
            <a:r>
              <a:rPr lang="en-US" dirty="0"/>
              <a:t>	</a:t>
            </a:r>
            <a:r>
              <a:rPr lang="en-US" dirty="0" smtClean="0"/>
              <a:t>Includes C&amp;G and 	Sidewalk Install</a:t>
            </a:r>
          </a:p>
          <a:p>
            <a:r>
              <a:rPr lang="en-US" dirty="0" err="1" smtClean="0"/>
              <a:t>Perdew</a:t>
            </a:r>
            <a:r>
              <a:rPr lang="en-US" dirty="0" smtClean="0"/>
              <a:t> – Sierra View East to </a:t>
            </a:r>
            <a:r>
              <a:rPr lang="en-US" dirty="0" err="1" smtClean="0"/>
              <a:t>Cul</a:t>
            </a:r>
            <a:r>
              <a:rPr lang="en-US" dirty="0" smtClean="0"/>
              <a:t>-          	de-sac end.</a:t>
            </a:r>
          </a:p>
          <a:p>
            <a:r>
              <a:rPr lang="en-US" dirty="0" smtClean="0"/>
              <a:t>Graff – Wayne St. to China Lake </a:t>
            </a:r>
            <a:r>
              <a:rPr lang="en-US" dirty="0" smtClean="0"/>
              <a:t>Blvd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Reeves – </a:t>
            </a:r>
            <a:r>
              <a:rPr lang="en-US" dirty="0" smtClean="0"/>
              <a:t>N. </a:t>
            </a:r>
            <a:r>
              <a:rPr lang="en-US" dirty="0" smtClean="0"/>
              <a:t>Albertsons </a:t>
            </a:r>
            <a:r>
              <a:rPr lang="en-US" dirty="0" smtClean="0"/>
              <a:t>W. </a:t>
            </a:r>
            <a:r>
              <a:rPr lang="en-US" dirty="0" smtClean="0"/>
              <a:t>PL to China Lake Blvd.</a:t>
            </a:r>
          </a:p>
          <a:p>
            <a:r>
              <a:rPr lang="en-US" dirty="0"/>
              <a:t>	</a:t>
            </a:r>
            <a:r>
              <a:rPr lang="en-US" dirty="0" smtClean="0"/>
              <a:t>Includes C&amp;G and Sidewalk</a:t>
            </a:r>
          </a:p>
          <a:p>
            <a:r>
              <a:rPr lang="en-US" dirty="0" smtClean="0"/>
              <a:t>Mesquite, Palo Verde and Wayne (S. of Ward St.) </a:t>
            </a:r>
            <a:r>
              <a:rPr lang="en-US" dirty="0" smtClean="0"/>
              <a:t>	All </a:t>
            </a:r>
            <a:r>
              <a:rPr lang="en-US" dirty="0" smtClean="0"/>
              <a:t>areas.</a:t>
            </a:r>
          </a:p>
          <a:p>
            <a:r>
              <a:rPr lang="en-US" dirty="0" smtClean="0"/>
              <a:t>Alvord – Argus St. to Ridgecrest Blvd</a:t>
            </a:r>
          </a:p>
          <a:p>
            <a:r>
              <a:rPr lang="en-US" dirty="0" smtClean="0"/>
              <a:t>Peg – Felspar Ave. to Vera Ave.</a:t>
            </a:r>
          </a:p>
          <a:p>
            <a:r>
              <a:rPr lang="en-US" dirty="0" smtClean="0"/>
              <a:t>Vera – Norma St. to Sierra Vista St.</a:t>
            </a:r>
          </a:p>
          <a:p>
            <a:r>
              <a:rPr lang="en-US" dirty="0" smtClean="0"/>
              <a:t>Sierra Vista – Argus to end of Cul-de-sac.</a:t>
            </a:r>
          </a:p>
          <a:p>
            <a:r>
              <a:rPr lang="en-US" dirty="0" smtClean="0"/>
              <a:t>Warner – Ridgecrest Blvd. to Church Ave.</a:t>
            </a:r>
          </a:p>
          <a:p>
            <a:r>
              <a:rPr lang="en-US" dirty="0" err="1" smtClean="0"/>
              <a:t>Wildrose</a:t>
            </a:r>
            <a:r>
              <a:rPr lang="en-US" dirty="0" smtClean="0"/>
              <a:t> – Sierra View St. to Allen St.</a:t>
            </a:r>
          </a:p>
          <a:p>
            <a:r>
              <a:rPr lang="en-US" dirty="0" smtClean="0"/>
              <a:t>Coral – Downs St. to Allen St.</a:t>
            </a:r>
          </a:p>
          <a:p>
            <a:r>
              <a:rPr lang="en-US" dirty="0" smtClean="0"/>
              <a:t>Wasp – Downs St. to Allen St.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FY22 Measure V Chip Seal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3835327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Perdew</a:t>
            </a:r>
            <a:r>
              <a:rPr lang="en-US" dirty="0" smtClean="0"/>
              <a:t> – Norma St. to Wayne St.</a:t>
            </a:r>
          </a:p>
          <a:p>
            <a:r>
              <a:rPr lang="en-US" dirty="0" smtClean="0"/>
              <a:t>E. Ward </a:t>
            </a:r>
            <a:r>
              <a:rPr lang="en-US" dirty="0" smtClean="0"/>
              <a:t>– China Lake Blvd to </a:t>
            </a:r>
            <a:r>
              <a:rPr lang="en-US" dirty="0" smtClean="0"/>
              <a:t>Chelsea St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Kinnett</a:t>
            </a:r>
            <a:r>
              <a:rPr lang="en-US" dirty="0" smtClean="0"/>
              <a:t> – Sierra View St. to </a:t>
            </a:r>
            <a:r>
              <a:rPr lang="en-US" dirty="0" smtClean="0"/>
              <a:t>Downs St</a:t>
            </a:r>
            <a:r>
              <a:rPr lang="en-US" dirty="0" smtClean="0"/>
              <a:t>.</a:t>
            </a:r>
          </a:p>
          <a:p>
            <a:r>
              <a:rPr lang="en-US" dirty="0" smtClean="0"/>
              <a:t>Sydnor – Randall St. to Scott St.</a:t>
            </a:r>
          </a:p>
          <a:p>
            <a:r>
              <a:rPr lang="en-US" dirty="0" smtClean="0"/>
              <a:t>Randall- </a:t>
            </a:r>
            <a:r>
              <a:rPr lang="en-US" dirty="0" err="1" smtClean="0"/>
              <a:t>Hurschell</a:t>
            </a:r>
            <a:r>
              <a:rPr lang="en-US" dirty="0" smtClean="0"/>
              <a:t> Ave. to </a:t>
            </a:r>
            <a:r>
              <a:rPr lang="en-US" dirty="0" smtClean="0"/>
              <a:t>Cul-de-sac </a:t>
            </a:r>
            <a:r>
              <a:rPr lang="en-US" dirty="0" smtClean="0"/>
              <a:t>end.</a:t>
            </a:r>
          </a:p>
          <a:p>
            <a:r>
              <a:rPr lang="en-US" dirty="0" err="1" smtClean="0"/>
              <a:t>Hurschell</a:t>
            </a:r>
            <a:r>
              <a:rPr lang="en-US" dirty="0" smtClean="0"/>
              <a:t> – Scott St. to Randall St.</a:t>
            </a:r>
          </a:p>
          <a:p>
            <a:r>
              <a:rPr lang="en-US" dirty="0" smtClean="0"/>
              <a:t>Scott – Drummond Ave. to Sydnor </a:t>
            </a:r>
            <a:r>
              <a:rPr lang="en-US" dirty="0" smtClean="0"/>
              <a:t>Ave</a:t>
            </a:r>
            <a:r>
              <a:rPr lang="en-US" dirty="0" smtClean="0"/>
              <a:t>.</a:t>
            </a:r>
          </a:p>
          <a:p>
            <a:r>
              <a:rPr lang="en-US" dirty="0" smtClean="0"/>
              <a:t>Drummond- Mahan St. to Downs St. (excludes new 	asphalt &amp; </a:t>
            </a:r>
            <a:r>
              <a:rPr lang="en-US" dirty="0" smtClean="0"/>
              <a:t>E. bound </a:t>
            </a:r>
            <a:r>
              <a:rPr lang="en-US" dirty="0" smtClean="0"/>
              <a:t>Drummond from </a:t>
            </a:r>
            <a:r>
              <a:rPr lang="en-US" dirty="0" smtClean="0"/>
              <a:t>	Inyo St. to Mahan St.</a:t>
            </a:r>
            <a:endParaRPr lang="en-US" dirty="0" smtClean="0"/>
          </a:p>
          <a:p>
            <a:r>
              <a:rPr lang="en-US" dirty="0" smtClean="0"/>
              <a:t>Mahan St. – Bowman Rd. to Ridgecrest Blvd.</a:t>
            </a:r>
          </a:p>
          <a:p>
            <a:r>
              <a:rPr lang="en-US" dirty="0" smtClean="0"/>
              <a:t>S. China </a:t>
            </a:r>
            <a:r>
              <a:rPr lang="en-US" dirty="0" smtClean="0"/>
              <a:t>Lake Blvd – Springer Ave. to S. boundary of old 	Walmart.</a:t>
            </a:r>
          </a:p>
          <a:p>
            <a:r>
              <a:rPr lang="en-US" dirty="0" smtClean="0"/>
              <a:t>College Heights – Kendall Ave. to China Lake Blvd.</a:t>
            </a:r>
          </a:p>
          <a:p>
            <a:r>
              <a:rPr lang="en-US" dirty="0" smtClean="0"/>
              <a:t>Franklin- College Heights Blvd. to end</a:t>
            </a:r>
          </a:p>
          <a:p>
            <a:r>
              <a:rPr lang="en-US" dirty="0" err="1" smtClean="0"/>
              <a:t>Calle</a:t>
            </a:r>
            <a:r>
              <a:rPr lang="en-US" dirty="0" smtClean="0"/>
              <a:t> </a:t>
            </a:r>
            <a:r>
              <a:rPr lang="en-US" dirty="0" smtClean="0"/>
              <a:t>De Casa- N. End to new asphalt</a:t>
            </a:r>
          </a:p>
          <a:p>
            <a:r>
              <a:rPr lang="en-US" dirty="0" smtClean="0"/>
              <a:t>Larkspur – California Ave. to Locust St.</a:t>
            </a:r>
          </a:p>
          <a:p>
            <a:r>
              <a:rPr lang="en-US" dirty="0" smtClean="0"/>
              <a:t>Lilac – California Ave. to end.</a:t>
            </a:r>
          </a:p>
          <a:p>
            <a:r>
              <a:rPr lang="en-US" dirty="0" smtClean="0"/>
              <a:t>Locust- Church Ave. to </a:t>
            </a:r>
            <a:r>
              <a:rPr lang="en-US" dirty="0" smtClean="0"/>
              <a:t>North end of Cul-de-sac.</a:t>
            </a:r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Franklin Ave &amp; Ward St. Improvements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4363786" cy="29135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Franklin Ave </a:t>
            </a:r>
          </a:p>
          <a:p>
            <a:r>
              <a:rPr lang="en-US" dirty="0"/>
              <a:t>	</a:t>
            </a:r>
            <a:r>
              <a:rPr lang="en-US" dirty="0" smtClean="0"/>
              <a:t>From Mahan </a:t>
            </a:r>
            <a:r>
              <a:rPr lang="en-US" dirty="0" smtClean="0"/>
              <a:t>St. to </a:t>
            </a:r>
            <a:r>
              <a:rPr lang="en-US" dirty="0" smtClean="0"/>
              <a:t>Downs St</a:t>
            </a:r>
            <a:r>
              <a:rPr lang="en-US" dirty="0" smtClean="0"/>
              <a:t>.</a:t>
            </a:r>
          </a:p>
          <a:p>
            <a:r>
              <a:rPr lang="en-US" dirty="0"/>
              <a:t>	</a:t>
            </a:r>
            <a:r>
              <a:rPr lang="en-US" dirty="0" smtClean="0"/>
              <a:t>Full Reconstruction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Ward Ave Phase 1 (2022/2023 Const.)</a:t>
            </a:r>
          </a:p>
          <a:p>
            <a:r>
              <a:rPr lang="en-US" dirty="0"/>
              <a:t>	</a:t>
            </a:r>
            <a:r>
              <a:rPr lang="en-US" dirty="0" smtClean="0"/>
              <a:t>From China Lake Blvd.</a:t>
            </a:r>
          </a:p>
          <a:p>
            <a:r>
              <a:rPr lang="en-US" dirty="0"/>
              <a:t>	</a:t>
            </a:r>
            <a:r>
              <a:rPr lang="en-US" dirty="0" smtClean="0"/>
              <a:t>to Norma St.</a:t>
            </a:r>
          </a:p>
          <a:p>
            <a:r>
              <a:rPr lang="en-US" dirty="0" smtClean="0"/>
              <a:t>Ward Ave Phase 2 (2023/2024 Const.)</a:t>
            </a:r>
          </a:p>
          <a:p>
            <a:r>
              <a:rPr lang="en-US" dirty="0"/>
              <a:t>	</a:t>
            </a:r>
            <a:r>
              <a:rPr lang="en-US" dirty="0" smtClean="0"/>
              <a:t>From Norma St. </a:t>
            </a:r>
            <a:endParaRPr lang="en-US" dirty="0"/>
          </a:p>
          <a:p>
            <a:r>
              <a:rPr lang="en-US" dirty="0" smtClean="0"/>
              <a:t>	to Downs St. </a:t>
            </a:r>
          </a:p>
          <a:p>
            <a:r>
              <a:rPr lang="en-US" dirty="0" smtClean="0"/>
              <a:t>* Phase 2 Includes </a:t>
            </a:r>
            <a:r>
              <a:rPr lang="en-US" dirty="0" smtClean="0"/>
              <a:t>Re-profiling of Norma St. and Sierra View to remove bumps and dips.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16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Franklin Ave.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 smtClean="0"/>
              <a:t>Franklin Ave. Improvement Project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Franklin Ave.</a:t>
            </a: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Franklin Ave. Improvement Project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China Lake Blvd.</a:t>
            </a:r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</p:txBody>
      </p:sp>
    </p:spTree>
    <p:extLst>
      <p:ext uri="{BB962C8B-B14F-4D97-AF65-F5344CB8AC3E}">
        <p14:creationId xmlns:p14="http://schemas.microsoft.com/office/powerpoint/2010/main" val="2599676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Caution – </a:t>
            </a:r>
            <a:r>
              <a:rPr lang="en-US" i="1" dirty="0" smtClean="0"/>
              <a:t>Road Work Ahead!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Franklin Ave.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en-US" dirty="0" smtClean="0"/>
              <a:t>FY22 </a:t>
            </a:r>
            <a:r>
              <a:rPr lang="en-US" dirty="0"/>
              <a:t>Measure V Chip </a:t>
            </a:r>
            <a:r>
              <a:rPr lang="en-US" dirty="0" smtClean="0"/>
              <a:t>Seal</a:t>
            </a:r>
          </a:p>
          <a:p>
            <a:pPr algn="ctr"/>
            <a:r>
              <a:rPr lang="en-US" dirty="0" smtClean="0"/>
              <a:t>(Near </a:t>
            </a:r>
            <a:r>
              <a:rPr lang="en-US" dirty="0"/>
              <a:t>College </a:t>
            </a:r>
            <a:r>
              <a:rPr lang="en-US" dirty="0" smtClean="0"/>
              <a:t>Heights Blvd.)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Calle</a:t>
            </a:r>
            <a:r>
              <a:rPr lang="en-US" dirty="0" smtClean="0"/>
              <a:t> De Casa 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Mahan St.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en-US" dirty="0"/>
              <a:t>FY22 Measure V Chip Seal</a:t>
            </a:r>
          </a:p>
          <a:p>
            <a:endParaRPr lang="en-US" dirty="0"/>
          </a:p>
        </p:txBody>
      </p:sp>
      <p:pic>
        <p:nvPicPr>
          <p:cNvPr id="21" name="Picture Placeholder 20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31260"/>
          <a:stretch>
            <a:fillRect/>
          </a:stretch>
        </p:blipFill>
        <p:spPr>
          <a:xfrm rot="5400000">
            <a:off x="1443038" y="1573213"/>
            <a:ext cx="1524000" cy="3049587"/>
          </a:xfrm>
        </p:spPr>
      </p:pic>
      <p:pic>
        <p:nvPicPr>
          <p:cNvPr id="22" name="Picture Placeholder 21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4714875" y="1566863"/>
            <a:ext cx="1524000" cy="3063875"/>
          </a:xfrm>
        </p:spPr>
      </p:pic>
      <p:pic>
        <p:nvPicPr>
          <p:cNvPr id="23" name="Picture Placeholder 22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31347"/>
          <a:stretch>
            <a:fillRect/>
          </a:stretch>
        </p:blipFill>
        <p:spPr>
          <a:xfrm rot="5400000">
            <a:off x="8001000" y="1566863"/>
            <a:ext cx="1524000" cy="3063875"/>
          </a:xfrm>
        </p:spPr>
      </p:pic>
    </p:spTree>
    <p:extLst>
      <p:ext uri="{BB962C8B-B14F-4D97-AF65-F5344CB8AC3E}">
        <p14:creationId xmlns:p14="http://schemas.microsoft.com/office/powerpoint/2010/main" val="205094602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421</TotalTime>
  <Words>1253</Words>
  <Application>Microsoft Office PowerPoint</Application>
  <PresentationFormat>Widescreen</PresentationFormat>
  <Paragraphs>273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Adobe Gothic Std B</vt:lpstr>
      <vt:lpstr>Arial</vt:lpstr>
      <vt:lpstr>Trebuchet MS</vt:lpstr>
      <vt:lpstr>Berlin</vt:lpstr>
      <vt:lpstr>FY 22-23 Measure V Paving Projects</vt:lpstr>
      <vt:lpstr>The Projects </vt:lpstr>
      <vt:lpstr>The Projects (Continued)</vt:lpstr>
      <vt:lpstr>Project Map – FY22 Measure V Projects</vt:lpstr>
      <vt:lpstr>Franklin Ave. Improvement Project </vt:lpstr>
      <vt:lpstr>Ward Ave. Improvement Project (50% Measure V Funded)</vt:lpstr>
      <vt:lpstr>Street Improvement List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Caution – Road Work Ahead!</vt:lpstr>
      <vt:lpstr>The Balancing Act</vt:lpstr>
      <vt:lpstr>Why was this all Possible?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22-23 Measure V Paving Projects</dc:title>
  <dc:creator>Travis Reed</dc:creator>
  <cp:lastModifiedBy>Travis Reed</cp:lastModifiedBy>
  <cp:revision>17</cp:revision>
  <dcterms:created xsi:type="dcterms:W3CDTF">2022-12-05T21:03:14Z</dcterms:created>
  <dcterms:modified xsi:type="dcterms:W3CDTF">2022-12-06T04:06:09Z</dcterms:modified>
</cp:coreProperties>
</file>