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8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0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854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3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66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45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7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3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5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0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6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66EF-7A90-4AE5-B28B-C68F62F48E3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8DF2-D015-4A70-9E64-9685CC13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36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FY 22-23 </a:t>
            </a:r>
            <a:r>
              <a:rPr lang="en-US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Wastewater Enterprise Projects</a:t>
            </a:r>
            <a:endPara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45" y="2403302"/>
            <a:ext cx="5265450" cy="3598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724" y="2403302"/>
            <a:ext cx="5899933" cy="35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was this all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Wastewater Enterprise Fund</a:t>
            </a:r>
            <a:endParaRPr lang="en-US" dirty="0" smtClean="0"/>
          </a:p>
          <a:p>
            <a:pPr lvl="1" algn="ctr"/>
            <a:r>
              <a:rPr lang="en-US" dirty="0" smtClean="0"/>
              <a:t>Accounts for </a:t>
            </a:r>
            <a:r>
              <a:rPr lang="en-US" dirty="0" smtClean="0"/>
              <a:t>+/-100% </a:t>
            </a:r>
            <a:r>
              <a:rPr lang="en-US" dirty="0" smtClean="0"/>
              <a:t>of the </a:t>
            </a:r>
            <a:r>
              <a:rPr lang="en-US" dirty="0" smtClean="0"/>
              <a:t>Wastewater Budget</a:t>
            </a:r>
          </a:p>
          <a:p>
            <a:pPr lvl="1" algn="ctr"/>
            <a:r>
              <a:rPr lang="en-US" dirty="0" smtClean="0"/>
              <a:t>The increased Sewer Rate has allowed us to not bond any work to date!</a:t>
            </a:r>
          </a:p>
          <a:p>
            <a:pPr lvl="1" algn="ctr"/>
            <a:r>
              <a:rPr lang="en-US" dirty="0" smtClean="0"/>
              <a:t>Saving your Tax Dollars.</a:t>
            </a:r>
            <a:endParaRPr lang="en-US" dirty="0"/>
          </a:p>
          <a:p>
            <a:pPr lvl="1" algn="ctr"/>
            <a:endParaRPr lang="en-US" dirty="0" smtClean="0"/>
          </a:p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Thank You Ridgecrest for Trusting City Staff &amp; Council to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“GET THINGS DONE”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8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Projects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Ward Ave. Sewer Line Repair.</a:t>
            </a:r>
            <a:endParaRPr lang="en-US" dirty="0" smtClean="0"/>
          </a:p>
          <a:p>
            <a:pPr lvl="1"/>
            <a:r>
              <a:rPr lang="en-US" dirty="0" smtClean="0"/>
              <a:t>Construction from East of N. China Lake Blvd through Downs St.</a:t>
            </a:r>
          </a:p>
          <a:p>
            <a:pPr lvl="2"/>
            <a:r>
              <a:rPr lang="en-US" dirty="0" smtClean="0"/>
              <a:t>Sewer project prepares all underground for Phase 2 Paving Project (Norma St. to Downs St.)</a:t>
            </a:r>
            <a:endParaRPr lang="en-US" dirty="0" smtClean="0"/>
          </a:p>
          <a:p>
            <a:pPr lvl="1"/>
            <a:r>
              <a:rPr lang="en-US" dirty="0" smtClean="0"/>
              <a:t>430 LF of VCP Replacement with PVC SDR-35</a:t>
            </a:r>
          </a:p>
          <a:p>
            <a:pPr lvl="1"/>
            <a:r>
              <a:rPr lang="en-US" dirty="0" smtClean="0"/>
              <a:t>4 Lateral Connections Reconstructed</a:t>
            </a:r>
            <a:endParaRPr lang="en-US" dirty="0" smtClean="0"/>
          </a:p>
          <a:p>
            <a:pPr lvl="1"/>
            <a:r>
              <a:rPr lang="en-US" dirty="0" smtClean="0"/>
              <a:t>21 Man Holes Reconstructed</a:t>
            </a:r>
          </a:p>
          <a:p>
            <a:pPr lvl="1"/>
            <a:r>
              <a:rPr lang="en-US" dirty="0" smtClean="0"/>
              <a:t>27 Man Holes Epoxy Lined.</a:t>
            </a:r>
            <a:endParaRPr lang="en-US" dirty="0" smtClean="0"/>
          </a:p>
          <a:p>
            <a:pPr lvl="1"/>
            <a:r>
              <a:rPr lang="en-US" dirty="0" smtClean="0"/>
              <a:t>Total Projected Cost</a:t>
            </a:r>
          </a:p>
          <a:p>
            <a:pPr lvl="2"/>
            <a:r>
              <a:rPr lang="en-US" dirty="0" smtClean="0"/>
              <a:t>$874,436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Phase II Sewer </a:t>
            </a:r>
            <a:endParaRPr lang="en-US" dirty="0" smtClean="0"/>
          </a:p>
          <a:p>
            <a:pPr lvl="1"/>
            <a:r>
              <a:rPr lang="en-US" dirty="0" smtClean="0"/>
              <a:t>Construction in California Ave. From Richman Rd. to China Lake Blvd. &amp; in China Lake Blvd from California Ave. to Argus Ave.</a:t>
            </a:r>
          </a:p>
          <a:p>
            <a:pPr lvl="1"/>
            <a:r>
              <a:rPr lang="en-US" dirty="0" smtClean="0"/>
              <a:t>Remove and Replace 3600 LF of VCP Sewer</a:t>
            </a:r>
          </a:p>
          <a:p>
            <a:pPr lvl="1"/>
            <a:r>
              <a:rPr lang="en-US" dirty="0" smtClean="0"/>
              <a:t>CIPP Line 2200 LF of VCP Sewer</a:t>
            </a:r>
          </a:p>
          <a:p>
            <a:pPr lvl="1"/>
            <a:r>
              <a:rPr lang="en-US" dirty="0" smtClean="0"/>
              <a:t>Remove/Replace Repair and Epoxy Line 37 Sewer Man Holes</a:t>
            </a:r>
          </a:p>
          <a:p>
            <a:pPr lvl="1"/>
            <a:r>
              <a:rPr lang="en-US" dirty="0" smtClean="0"/>
              <a:t>Perform Post Installation CCTV inspection. </a:t>
            </a:r>
            <a:endParaRPr lang="en-US" dirty="0" smtClean="0"/>
          </a:p>
          <a:p>
            <a:pPr lvl="1"/>
            <a:r>
              <a:rPr lang="en-US" dirty="0" smtClean="0"/>
              <a:t>Total Project Cost</a:t>
            </a:r>
          </a:p>
          <a:p>
            <a:pPr lvl="2"/>
            <a:r>
              <a:rPr lang="en-US" dirty="0" smtClean="0"/>
              <a:t>$7,394,397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Map – </a:t>
            </a:r>
            <a:r>
              <a:rPr lang="en-US" dirty="0" smtClean="0"/>
              <a:t>Ward Ave Sewer Reconstruction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Blue – Sewer Repair Replace and/or Line.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50" y="3932756"/>
            <a:ext cx="8809935" cy="20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Map – Phase II Sewer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Legend</a:t>
            </a:r>
          </a:p>
          <a:p>
            <a:pPr lvl="1"/>
            <a:r>
              <a:rPr lang="en-US" dirty="0" smtClean="0"/>
              <a:t>Teal– 15” VCP Replacement</a:t>
            </a:r>
            <a:endParaRPr lang="en-US" dirty="0" smtClean="0"/>
          </a:p>
          <a:p>
            <a:pPr lvl="1"/>
            <a:r>
              <a:rPr lang="en-US" dirty="0" smtClean="0"/>
              <a:t>Purple </a:t>
            </a:r>
            <a:r>
              <a:rPr lang="en-US" dirty="0" smtClean="0"/>
              <a:t>– </a:t>
            </a:r>
            <a:r>
              <a:rPr lang="en-US" dirty="0" smtClean="0"/>
              <a:t>18” VCP Repair/Replace/Line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30" y="3906273"/>
            <a:ext cx="7317641" cy="25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Caution – </a:t>
            </a:r>
            <a:r>
              <a:rPr lang="en-US" i="1" dirty="0" smtClean="0"/>
              <a:t>Underground </a:t>
            </a:r>
            <a:r>
              <a:rPr lang="en-US" i="1" dirty="0" smtClean="0"/>
              <a:t>Work Ahead!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Ward Ave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en-US" dirty="0" smtClean="0"/>
              <a:t>Ward Ave. Improvement Project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Ward Ave.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en-US" dirty="0"/>
              <a:t>Ward Ave. Improvement Project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Ward Ave.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en-US" dirty="0"/>
              <a:t>Ward Ave. Improvement Project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0" r="31260"/>
          <a:stretch>
            <a:fillRect/>
          </a:stretch>
        </p:blipFill>
        <p:spPr>
          <a:xfrm rot="5400000">
            <a:off x="1443038" y="1573213"/>
            <a:ext cx="1524000" cy="3049587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r="31347"/>
          <a:stretch>
            <a:fillRect/>
          </a:stretch>
        </p:blipFill>
        <p:spPr>
          <a:xfrm rot="5400000">
            <a:off x="4714875" y="1566863"/>
            <a:ext cx="1524000" cy="3063875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r="31347"/>
          <a:stretch>
            <a:fillRect/>
          </a:stretch>
        </p:blipFill>
        <p:spPr>
          <a:xfrm rot="5400000">
            <a:off x="8001000" y="1566863"/>
            <a:ext cx="1524000" cy="3063875"/>
          </a:xfrm>
        </p:spPr>
      </p:pic>
    </p:spTree>
    <p:extLst>
      <p:ext uri="{BB962C8B-B14F-4D97-AF65-F5344CB8AC3E}">
        <p14:creationId xmlns:p14="http://schemas.microsoft.com/office/powerpoint/2010/main" val="259967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Caution – </a:t>
            </a:r>
            <a:r>
              <a:rPr lang="en-US" i="1" dirty="0" smtClean="0"/>
              <a:t>Underground </a:t>
            </a:r>
            <a:r>
              <a:rPr lang="en-US" i="1" dirty="0" smtClean="0"/>
              <a:t>Work Ahead!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China Lake Blvd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en-US" dirty="0"/>
              <a:t>Phase II Sewer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China Lake Blvd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en-US" dirty="0"/>
              <a:t>Phase II Sewer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California Ave.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en-US" dirty="0"/>
              <a:t>Phase II Sewer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0" r="31260"/>
          <a:stretch>
            <a:fillRect/>
          </a:stretch>
        </p:blipFill>
        <p:spPr>
          <a:xfrm rot="5400000">
            <a:off x="1443038" y="1573213"/>
            <a:ext cx="1524000" cy="3049587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r="31347"/>
          <a:stretch>
            <a:fillRect/>
          </a:stretch>
        </p:blipFill>
        <p:spPr>
          <a:xfrm rot="5400000">
            <a:off x="4714875" y="1566863"/>
            <a:ext cx="1524000" cy="3063875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r="31347"/>
          <a:stretch>
            <a:fillRect/>
          </a:stretch>
        </p:blipFill>
        <p:spPr>
          <a:xfrm rot="5400000">
            <a:off x="8001000" y="1566863"/>
            <a:ext cx="1524000" cy="3063875"/>
          </a:xfrm>
        </p:spPr>
      </p:pic>
    </p:spTree>
    <p:extLst>
      <p:ext uri="{BB962C8B-B14F-4D97-AF65-F5344CB8AC3E}">
        <p14:creationId xmlns:p14="http://schemas.microsoft.com/office/powerpoint/2010/main" val="424906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Caution – </a:t>
            </a:r>
            <a:r>
              <a:rPr lang="en-US" i="1" dirty="0" smtClean="0"/>
              <a:t>Underground </a:t>
            </a:r>
            <a:r>
              <a:rPr lang="en-US" i="1" dirty="0" smtClean="0"/>
              <a:t>Work Ahead!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China Lake Blvd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en-US" dirty="0"/>
              <a:t>Phase II Sewer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California Ave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en-US" dirty="0"/>
              <a:t>Phase II Sewer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California Ave.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en-US" dirty="0"/>
              <a:t>Phase II Sewer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b="16839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b="16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750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Caution – </a:t>
            </a:r>
            <a:r>
              <a:rPr lang="en-US" i="1" dirty="0" smtClean="0"/>
              <a:t>Underground </a:t>
            </a:r>
            <a:r>
              <a:rPr lang="en-US" i="1" dirty="0" smtClean="0"/>
              <a:t>Work Ahead!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Ward Ave.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algn="ctr"/>
            <a:r>
              <a:rPr lang="en-US" dirty="0" smtClean="0"/>
              <a:t>Cast in Place Bottom Deterioration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Ward Ave.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en-US" dirty="0" smtClean="0"/>
              <a:t>Deteriorated Man Hole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Ward Ave.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 algn="ctr"/>
            <a:r>
              <a:rPr lang="en-US" dirty="0" smtClean="0"/>
              <a:t>Protruding laterals.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b="16839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b="16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817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The Balancing Act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Original Budgets</a:t>
            </a:r>
          </a:p>
          <a:p>
            <a:pPr lvl="1"/>
            <a:r>
              <a:rPr lang="en-US" dirty="0" smtClean="0"/>
              <a:t>Ward Ave.– $1.13 Million (Sewer only)</a:t>
            </a:r>
          </a:p>
          <a:p>
            <a:pPr lvl="2"/>
            <a:r>
              <a:rPr lang="en-US" dirty="0" smtClean="0"/>
              <a:t>Expected Expenditure - $874,436.00</a:t>
            </a:r>
            <a:endParaRPr lang="en-US" dirty="0" smtClean="0"/>
          </a:p>
          <a:p>
            <a:pPr lvl="2"/>
            <a:r>
              <a:rPr lang="en-US" dirty="0" smtClean="0"/>
              <a:t>Phase II Sewer</a:t>
            </a:r>
            <a:r>
              <a:rPr lang="en-US" dirty="0"/>
              <a:t>– $2.1 Million </a:t>
            </a:r>
            <a:endParaRPr lang="en-US" dirty="0" smtClean="0"/>
          </a:p>
          <a:p>
            <a:pPr lvl="3"/>
            <a:r>
              <a:rPr lang="en-US" dirty="0" smtClean="0"/>
              <a:t>(</a:t>
            </a:r>
            <a:r>
              <a:rPr lang="en-US" dirty="0"/>
              <a:t>Based on a 2015 </a:t>
            </a:r>
            <a:r>
              <a:rPr lang="en-US" dirty="0" smtClean="0"/>
              <a:t>estimate, we </a:t>
            </a:r>
            <a:r>
              <a:rPr lang="en-US" dirty="0"/>
              <a:t>were not far enough along with the Project Design to accurately Budget)</a:t>
            </a:r>
          </a:p>
          <a:p>
            <a:pPr lvl="2"/>
            <a:r>
              <a:rPr lang="en-US" dirty="0" smtClean="0"/>
              <a:t>Another Large Cost Discrepancy is the Paving Restoration within State Route 178.  This alone is over 1 million dollars.</a:t>
            </a:r>
          </a:p>
          <a:p>
            <a:pPr lvl="1"/>
            <a:r>
              <a:rPr lang="en-US" dirty="0" smtClean="0"/>
              <a:t>The Reason for spending this money?</a:t>
            </a:r>
          </a:p>
          <a:p>
            <a:pPr lvl="2"/>
            <a:r>
              <a:rPr lang="en-US" dirty="0" smtClean="0"/>
              <a:t>This is a Major Trunk Line and </a:t>
            </a:r>
            <a:r>
              <a:rPr lang="en-US" dirty="0" err="1" smtClean="0"/>
              <a:t>handels</a:t>
            </a:r>
            <a:r>
              <a:rPr lang="en-US" dirty="0" smtClean="0"/>
              <a:t> roughly 65% of the City’s Sewer Flow.</a:t>
            </a:r>
          </a:p>
          <a:p>
            <a:pPr lvl="2"/>
            <a:r>
              <a:rPr lang="en-US" dirty="0" smtClean="0"/>
              <a:t>We have designed a Pipeline that will be a 50-75 year life span.</a:t>
            </a:r>
          </a:p>
          <a:p>
            <a:pPr lvl="2"/>
            <a:r>
              <a:rPr lang="en-US" dirty="0" smtClean="0"/>
              <a:t>It is expensive to dig in 178…. SO LETS DO IT ONCE.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Reserve to Date after all projects are </a:t>
            </a:r>
            <a:r>
              <a:rPr lang="en-US" dirty="0" smtClean="0">
                <a:solidFill>
                  <a:srgbClr val="0070C0"/>
                </a:solidFill>
              </a:rPr>
              <a:t>still healthy.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4457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512</TotalTime>
  <Words>460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Adobe Gothic Std B</vt:lpstr>
      <vt:lpstr>Arial</vt:lpstr>
      <vt:lpstr>Trebuchet MS</vt:lpstr>
      <vt:lpstr>Berlin</vt:lpstr>
      <vt:lpstr>FY 22-23 Wastewater Enterprise Projects</vt:lpstr>
      <vt:lpstr>The Projects </vt:lpstr>
      <vt:lpstr>Project Map – Ward Ave Sewer Reconstruction</vt:lpstr>
      <vt:lpstr>Project Map – Phase II Sewer Reconstruction</vt:lpstr>
      <vt:lpstr>Caution – Underground Work Ahead!</vt:lpstr>
      <vt:lpstr>Caution – Underground Work Ahead!</vt:lpstr>
      <vt:lpstr>Caution – Underground Work Ahead!</vt:lpstr>
      <vt:lpstr>Caution – Underground Work Ahead!</vt:lpstr>
      <vt:lpstr>The Balancing Act</vt:lpstr>
      <vt:lpstr>Why was this all Possible?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22-23 Measure V Paving Projects</dc:title>
  <dc:creator>Travis Reed</dc:creator>
  <cp:lastModifiedBy>Travis Reed</cp:lastModifiedBy>
  <cp:revision>26</cp:revision>
  <dcterms:created xsi:type="dcterms:W3CDTF">2022-12-05T21:03:14Z</dcterms:created>
  <dcterms:modified xsi:type="dcterms:W3CDTF">2022-12-06T20:30:22Z</dcterms:modified>
</cp:coreProperties>
</file>